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314" r:id="rId4"/>
    <p:sldId id="280" r:id="rId5"/>
    <p:sldId id="284" r:id="rId6"/>
    <p:sldId id="305" r:id="rId7"/>
    <p:sldId id="300" r:id="rId8"/>
    <p:sldId id="290" r:id="rId9"/>
    <p:sldId id="288" r:id="rId10"/>
    <p:sldId id="291" r:id="rId11"/>
    <p:sldId id="289" r:id="rId12"/>
    <p:sldId id="292" r:id="rId13"/>
    <p:sldId id="294" r:id="rId14"/>
    <p:sldId id="295" r:id="rId15"/>
    <p:sldId id="264" r:id="rId16"/>
    <p:sldId id="297" r:id="rId17"/>
    <p:sldId id="299" r:id="rId18"/>
    <p:sldId id="302" r:id="rId19"/>
    <p:sldId id="266" r:id="rId20"/>
    <p:sldId id="308" r:id="rId21"/>
    <p:sldId id="310" r:id="rId22"/>
    <p:sldId id="309" r:id="rId23"/>
    <p:sldId id="267" r:id="rId24"/>
    <p:sldId id="271" r:id="rId25"/>
    <p:sldId id="312" r:id="rId26"/>
    <p:sldId id="31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216" y="-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711B6-F01B-450D-840D-FCDC8006E7AD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C8516-F851-4C9D-98C5-8BB4E7945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63579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Министерство образования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Республики Мордовия</a:t>
            </a:r>
          </a:p>
          <a:p>
            <a:pPr algn="ctr"/>
            <a:r>
              <a:rPr lang="ru-RU" sz="4400" b="1" dirty="0" err="1" smtClean="0">
                <a:solidFill>
                  <a:srgbClr val="C00000"/>
                </a:solidFill>
              </a:rPr>
              <a:t>портфолио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214686"/>
            <a:ext cx="80724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70C0"/>
                </a:solidFill>
              </a:rPr>
              <a:t>Мадяевой</a:t>
            </a:r>
            <a:r>
              <a:rPr lang="ru-RU" sz="3200" b="1" dirty="0" smtClean="0">
                <a:solidFill>
                  <a:srgbClr val="0070C0"/>
                </a:solidFill>
              </a:rPr>
              <a:t> Галины Александровны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Учителя начальных классов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МБОУ «СОШ №7»</a:t>
            </a:r>
          </a:p>
          <a:p>
            <a:pPr algn="ctr"/>
            <a:r>
              <a:rPr lang="ru-RU" sz="3200" b="1" dirty="0" err="1" smtClean="0">
                <a:solidFill>
                  <a:srgbClr val="0070C0"/>
                </a:solidFill>
              </a:rPr>
              <a:t>Рузаевского</a:t>
            </a:r>
            <a:r>
              <a:rPr lang="ru-RU" sz="3200" b="1" dirty="0" smtClean="0">
                <a:solidFill>
                  <a:srgbClr val="0070C0"/>
                </a:solidFill>
              </a:rPr>
              <a:t> муниципального района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Республики Мордовия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Мадяева Галина Александров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6658" y="214290"/>
            <a:ext cx="2523060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Admin\Desktop\Аттестация 2022\Справка0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0"/>
            <a:ext cx="4143404" cy="6858000"/>
          </a:xfrm>
          <a:prstGeom prst="rect">
            <a:avLst/>
          </a:prstGeom>
          <a:noFill/>
        </p:spPr>
      </p:pic>
      <p:pic>
        <p:nvPicPr>
          <p:cNvPr id="3" name="Picture 2" descr="C:\Users\Admin\AppData\Local\Temp\360zip$Temp\360$5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0"/>
            <a:ext cx="428628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C:\Users\Admin\Desktop\Аттестация 2022\Справка0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4500561" cy="6858000"/>
          </a:xfrm>
          <a:prstGeom prst="rect">
            <a:avLst/>
          </a:prstGeom>
          <a:noFill/>
        </p:spPr>
      </p:pic>
      <p:pic>
        <p:nvPicPr>
          <p:cNvPr id="6" name="Picture 2" descr="C:\Users\Admin\AppData\Local\Temp\360zip$Temp\360$1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42852"/>
            <a:ext cx="4071966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AppData\Local\Temp\360zip$Temp\360$3\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142852"/>
            <a:ext cx="4214842" cy="6572296"/>
          </a:xfrm>
          <a:prstGeom prst="rect">
            <a:avLst/>
          </a:prstGeom>
          <a:noFill/>
        </p:spPr>
      </p:pic>
      <p:pic>
        <p:nvPicPr>
          <p:cNvPr id="54274" name="Picture 2" descr="C:\Users\Admin\Downloads\Справка0008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Admin\Desktop\Аттестация 2022\svidetelstvo-4808503-09365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3" y="1071546"/>
            <a:ext cx="4143405" cy="57864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86050" y="285728"/>
            <a:ext cx="4786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Наличие публикаций 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AppData\Local\Temp\360zip$Temp\360$10\20 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42852"/>
            <a:ext cx="3857652" cy="6500858"/>
          </a:xfrm>
          <a:prstGeom prst="rect">
            <a:avLst/>
          </a:prstGeom>
          <a:noFill/>
        </p:spPr>
      </p:pic>
      <p:pic>
        <p:nvPicPr>
          <p:cNvPr id="79875" name="Picture 3" descr="C:\Users\Admin\Downloads\20221030_0851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471490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Аттестация 2022\Приказ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071546"/>
            <a:ext cx="3857652" cy="55721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285728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Наличие авторских  программ , методических пособий, методических рекомендаций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AppData\Local\Temp\360zip$Temp\360$7\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85860"/>
            <a:ext cx="4143404" cy="5357850"/>
          </a:xfrm>
          <a:prstGeom prst="rect">
            <a:avLst/>
          </a:prstGeom>
          <a:noFill/>
        </p:spPr>
      </p:pic>
      <p:pic>
        <p:nvPicPr>
          <p:cNvPr id="53250" name="Picture 2" descr="C:\Users\Admin\Downloads\Справка0004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214422"/>
            <a:ext cx="3929090" cy="55007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Выступления на заседаниях методических советов, научно-практических конференциях, педагогических чтениях,</a:t>
            </a:r>
            <a:r>
              <a:rPr lang="en-US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семинарах, секциях,</a:t>
            </a:r>
            <a:r>
              <a:rPr lang="en-US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форумах, радиопередачах (</a:t>
            </a:r>
            <a:r>
              <a:rPr lang="ru-RU" alt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очно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и т.д.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500299" y="285728"/>
          <a:ext cx="4286280" cy="6143668"/>
        </p:xfrm>
        <a:graphic>
          <a:graphicData uri="http://schemas.openxmlformats.org/presentationml/2006/ole">
            <p:oleObj spid="_x0000_s49154" name="Acrobat Document" r:id="rId3" imgW="5393880" imgH="761724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AppData\Local\Temp\360zip$Temp\360$6\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00108"/>
            <a:ext cx="4071966" cy="5500726"/>
          </a:xfrm>
          <a:prstGeom prst="rect">
            <a:avLst/>
          </a:prstGeom>
          <a:noFill/>
        </p:spPr>
      </p:pic>
      <p:pic>
        <p:nvPicPr>
          <p:cNvPr id="51202" name="Picture 2" descr="C:\Users\Admin\Desktop\Аттестация 2022\Справ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142984"/>
            <a:ext cx="3929090" cy="53578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214291"/>
            <a:ext cx="6715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открытых уроков,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мастер-классов, мероприятий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AppData\Local\Temp\360zip$Temp\360$2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428736"/>
            <a:ext cx="3143272" cy="4786346"/>
          </a:xfrm>
          <a:prstGeom prst="rect">
            <a:avLst/>
          </a:prstGeom>
          <a:noFill/>
        </p:spPr>
      </p:pic>
      <p:pic>
        <p:nvPicPr>
          <p:cNvPr id="3" name="Picture 2" descr="C:\Users\Admin\AppData\Local\Temp\360zip$Temp\360$9\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500174"/>
            <a:ext cx="3714776" cy="51434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Общественно-педагогическая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активность педагога:  участие  в работе педагогических сообществ, комиссий, жюри конкурсов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14356"/>
            <a:ext cx="68580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Дата рождения: </a:t>
            </a:r>
            <a:r>
              <a:rPr lang="ru-RU" sz="2400" b="1" dirty="0" smtClean="0">
                <a:solidFill>
                  <a:srgbClr val="CC0000"/>
                </a:solidFill>
              </a:rPr>
              <a:t>07.08.1962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Профессиональное образование: </a:t>
            </a:r>
            <a:r>
              <a:rPr lang="ru-RU" sz="2400" b="1" dirty="0" smtClean="0">
                <a:solidFill>
                  <a:srgbClr val="CC0000"/>
                </a:solidFill>
              </a:rPr>
              <a:t>высшее,</a:t>
            </a:r>
          </a:p>
          <a:p>
            <a:r>
              <a:rPr lang="ru-RU" sz="2400" b="1" dirty="0" smtClean="0">
                <a:solidFill>
                  <a:srgbClr val="CC0000"/>
                </a:solidFill>
              </a:rPr>
              <a:t>МГПИ им. </a:t>
            </a:r>
            <a:r>
              <a:rPr lang="ru-RU" sz="2400" b="1" dirty="0" err="1" smtClean="0">
                <a:solidFill>
                  <a:srgbClr val="CC0000"/>
                </a:solidFill>
              </a:rPr>
              <a:t>М.Е.Евсевьева</a:t>
            </a:r>
            <a:r>
              <a:rPr lang="ru-RU" sz="2400" b="1" dirty="0" smtClean="0">
                <a:solidFill>
                  <a:srgbClr val="CC0000"/>
                </a:solidFill>
              </a:rPr>
              <a:t>, </a:t>
            </a:r>
          </a:p>
          <a:p>
            <a:r>
              <a:rPr lang="ru-RU" sz="2400" b="1" dirty="0" smtClean="0">
                <a:solidFill>
                  <a:srgbClr val="CC0000"/>
                </a:solidFill>
              </a:rPr>
              <a:t>факультет  «Педагогика и методика начального обучения»,</a:t>
            </a:r>
          </a:p>
          <a:p>
            <a:r>
              <a:rPr lang="ru-RU" sz="2400" b="1" dirty="0" smtClean="0">
                <a:solidFill>
                  <a:srgbClr val="CC0000"/>
                </a:solidFill>
              </a:rPr>
              <a:t>№ диплома 449768, дата выдачи 12 июля 1983 г.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Стаж педагогической работы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(по специальности): </a:t>
            </a:r>
            <a:r>
              <a:rPr lang="ru-RU" sz="2400" b="1" dirty="0" smtClean="0">
                <a:solidFill>
                  <a:srgbClr val="CC0000"/>
                </a:solidFill>
              </a:rPr>
              <a:t>39 лет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Общий трудовой стаж: </a:t>
            </a:r>
            <a:r>
              <a:rPr lang="ru-RU" sz="2400" b="1" dirty="0" smtClean="0">
                <a:solidFill>
                  <a:srgbClr val="CC0000"/>
                </a:solidFill>
              </a:rPr>
              <a:t>39 лет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Наличие квалификационной категории: высшая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Дата последней аттестации: </a:t>
            </a:r>
            <a:r>
              <a:rPr lang="ru-RU" sz="2400" b="1" dirty="0" smtClean="0">
                <a:solidFill>
                  <a:srgbClr val="C00000"/>
                </a:solidFill>
              </a:rPr>
              <a:t>на основании приказа Министерства образования  РМ  от </a:t>
            </a:r>
            <a:r>
              <a:rPr lang="ru-RU" sz="2400" b="1" dirty="0" smtClean="0">
                <a:solidFill>
                  <a:srgbClr val="CC0000"/>
                </a:solidFill>
              </a:rPr>
              <a:t>22.03. 2018 г. №252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Звание: </a:t>
            </a:r>
            <a:r>
              <a:rPr lang="ru-RU" sz="2400" b="1" dirty="0" smtClean="0">
                <a:solidFill>
                  <a:srgbClr val="CC0000"/>
                </a:solidFill>
              </a:rPr>
              <a:t>«Почётный работник общего образования Российской Федерации»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500034" y="1142984"/>
          <a:ext cx="3643338" cy="5429288"/>
        </p:xfrm>
        <a:graphic>
          <a:graphicData uri="http://schemas.openxmlformats.org/presentationml/2006/ole">
            <p:oleObj spid="_x0000_s90114" name="Acrobat Document" r:id="rId3" imgW="5393880" imgH="7617240" progId="AcroExch.Document.7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728" y="142853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tabLst>
                <a:tab pos="0" algn="l"/>
                <a:tab pos="447671" algn="l"/>
                <a:tab pos="896934" algn="l"/>
                <a:tab pos="1346197" algn="l"/>
                <a:tab pos="1795460" algn="l"/>
                <a:tab pos="2244723" algn="l"/>
                <a:tab pos="2693986" algn="l"/>
                <a:tab pos="3143250" algn="l"/>
                <a:tab pos="3592513" algn="l"/>
                <a:tab pos="4041776" algn="l"/>
                <a:tab pos="4491039" algn="l"/>
                <a:tab pos="4940302" algn="l"/>
                <a:tab pos="5389565" algn="l"/>
                <a:tab pos="5838828" algn="l"/>
                <a:tab pos="6288091" algn="l"/>
                <a:tab pos="6737354" algn="l"/>
                <a:tab pos="7186617" algn="l"/>
                <a:tab pos="7635870" algn="l"/>
                <a:tab pos="8085133" algn="l"/>
                <a:tab pos="8534396" algn="l"/>
                <a:tab pos="8983659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педагога в профессиональных конкурсах</a:t>
            </a:r>
            <a:endParaRPr lang="ru-RU" sz="2400" b="1" i="1" kern="0" dirty="0">
              <a:solidFill>
                <a:srgbClr val="C00000"/>
              </a:solidFill>
              <a:latin typeface="Arial"/>
              <a:cs typeface="Arial"/>
            </a:endParaRPr>
          </a:p>
        </p:txBody>
      </p:sp>
      <p:pic>
        <p:nvPicPr>
          <p:cNvPr id="4" name="Picture 3" descr="C:\Users\Admin\Downloads\Грамот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142984"/>
            <a:ext cx="392909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571472" y="785794"/>
          <a:ext cx="3643338" cy="5072098"/>
        </p:xfrm>
        <a:graphic>
          <a:graphicData uri="http://schemas.openxmlformats.org/presentationml/2006/ole">
            <p:oleObj spid="_x0000_s92163" name="Acrobat Document" r:id="rId3" imgW="5393880" imgH="7617240" progId="AcroExch.Document.7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5143504" y="857232"/>
          <a:ext cx="3514729" cy="5072098"/>
        </p:xfrm>
        <a:graphic>
          <a:graphicData uri="http://schemas.openxmlformats.org/presentationml/2006/ole">
            <p:oleObj spid="_x0000_s92164" name="Acrobat Document" r:id="rId4" imgW="5393880" imgH="7617240" progId="AcroExch.Document.7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71670" y="285728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 и поощрения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929190" y="642918"/>
          <a:ext cx="3714776" cy="5572164"/>
        </p:xfrm>
        <a:graphic>
          <a:graphicData uri="http://schemas.openxmlformats.org/presentationml/2006/ole">
            <p:oleObj spid="_x0000_s91138" name="Acrobat Document" r:id="rId3" imgW="5393880" imgH="7617240" progId="AcroExch.Document.7">
              <p:embed/>
            </p:oleObj>
          </a:graphicData>
        </a:graphic>
      </p:graphicFrame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642910" y="857232"/>
          <a:ext cx="3429024" cy="5072098"/>
        </p:xfrm>
        <a:graphic>
          <a:graphicData uri="http://schemas.openxmlformats.org/presentationml/2006/ole">
            <p:oleObj spid="_x0000_s91139" name="Acrobat Document" r:id="rId4" imgW="5584320" imgH="778932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Admin\Downloads\blagodarnost-177535-au-1516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4071934" cy="6286544"/>
          </a:xfrm>
          <a:prstGeom prst="rect">
            <a:avLst/>
          </a:prstGeom>
          <a:noFill/>
        </p:spPr>
      </p:pic>
      <p:pic>
        <p:nvPicPr>
          <p:cNvPr id="3" name="Picture 1" descr="C:\Users\Admin\Downloads\Справка0007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85728"/>
            <a:ext cx="4000528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Admin\Downloads\Грамота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3929090" cy="6429372"/>
          </a:xfrm>
          <a:prstGeom prst="rect">
            <a:avLst/>
          </a:prstGeom>
          <a:noFill/>
        </p:spPr>
      </p:pic>
      <p:pic>
        <p:nvPicPr>
          <p:cNvPr id="3" name="Picture 2" descr="C:\Users\Admin\Downloads\Грамота0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14290"/>
            <a:ext cx="435771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\Downloads\20221126_1115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214290"/>
            <a:ext cx="428628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 descr="C:\Users\Admin\Downloads\20221126_1115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14290"/>
            <a:ext cx="8382000" cy="628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42852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Стабильные положительные  результаты (положительная динамика) освоения обучающимися образовательных программ по итогам мониторингов, проводимых организацией</a:t>
            </a:r>
            <a:endParaRPr lang="ru-RU" altLang="ru-RU" sz="2400" b="1" i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7282" name="Picture 2" descr="C:\Users\Admin\AppData\Local\Temp\360zip$Temp\360$0\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1714488"/>
            <a:ext cx="3571900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esktop\Аттестация 2022\Справка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857364"/>
            <a:ext cx="3786214" cy="50006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57166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Положительные  результаты освоения обучающимися образовательных программ по итогам внешнего мониторинга системы образования (результаты ГИА не учитываются)</a:t>
            </a:r>
            <a:endParaRPr lang="ru-RU" altLang="ru-RU" sz="2400" b="1" i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Аттестация 2022\Справка0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1357298"/>
            <a:ext cx="3714776" cy="55007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357167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участия обучающихся во Всероссийской </a:t>
            </a:r>
          </a:p>
          <a:p>
            <a:pPr algn="ctr"/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предметной олимпиаде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Admin\Downloads\Справка0003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60000">
            <a:off x="1571069" y="-343054"/>
            <a:ext cx="6286835" cy="7402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928662" y="1571612"/>
          <a:ext cx="3429024" cy="5286388"/>
        </p:xfrm>
        <a:graphic>
          <a:graphicData uri="http://schemas.openxmlformats.org/presentationml/2006/ole">
            <p:oleObj spid="_x0000_s50178" name="Acrobat Document" r:id="rId3" imgW="5393880" imgH="7617240" progId="AcroExch.Document.7">
              <p:embed/>
            </p:oleObj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5286380" y="1571612"/>
          <a:ext cx="3286148" cy="5000660"/>
        </p:xfrm>
        <a:graphic>
          <a:graphicData uri="http://schemas.openxmlformats.org/presentationml/2006/ole">
            <p:oleObj spid="_x0000_s50179" name="Acrobat Document" r:id="rId4" imgW="5393880" imgH="7617240" progId="AcroExch.Document.7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1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 по учебным предметам: заочные олимпиады; открытые конкурсы;  конференции;  выставки;  турниры;  соревнования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Admin\Desktop\Аттестация 2022\Грамоты0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214290"/>
            <a:ext cx="442915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Admin\Desktop\Аттестация 2022\Грамоты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214290"/>
            <a:ext cx="4214842" cy="6429420"/>
          </a:xfrm>
          <a:prstGeom prst="rect">
            <a:avLst/>
          </a:prstGeom>
          <a:noFill/>
        </p:spPr>
      </p:pic>
      <p:pic>
        <p:nvPicPr>
          <p:cNvPr id="3" name="Picture 2" descr="C:\Users\Admin\Desktop\Аттестация 2022\Грамот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1" y="214290"/>
            <a:ext cx="428628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</TotalTime>
  <Words>230</Words>
  <Application>Microsoft Office PowerPoint</Application>
  <PresentationFormat>Экран (4:3)</PresentationFormat>
  <Paragraphs>32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mazaharka</cp:lastModifiedBy>
  <cp:revision>54</cp:revision>
  <dcterms:created xsi:type="dcterms:W3CDTF">2022-10-27T15:17:33Z</dcterms:created>
  <dcterms:modified xsi:type="dcterms:W3CDTF">2022-12-19T20:41:33Z</dcterms:modified>
</cp:coreProperties>
</file>