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0">
  <p:sldMasterIdLst>
    <p:sldMasterId id="2147483712" r:id="rId1"/>
  </p:sldMasterIdLst>
  <p:notesMasterIdLst>
    <p:notesMasterId r:id="rId35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86" r:id="rId12"/>
    <p:sldId id="267" r:id="rId13"/>
    <p:sldId id="298" r:id="rId14"/>
    <p:sldId id="268" r:id="rId15"/>
    <p:sldId id="269" r:id="rId16"/>
    <p:sldId id="287" r:id="rId17"/>
    <p:sldId id="288" r:id="rId18"/>
    <p:sldId id="296" r:id="rId19"/>
    <p:sldId id="297" r:id="rId20"/>
    <p:sldId id="289" r:id="rId21"/>
    <p:sldId id="290" r:id="rId22"/>
    <p:sldId id="276" r:id="rId23"/>
    <p:sldId id="280" r:id="rId24"/>
    <p:sldId id="281" r:id="rId25"/>
    <p:sldId id="291" r:id="rId26"/>
    <p:sldId id="282" r:id="rId27"/>
    <p:sldId id="283" r:id="rId28"/>
    <p:sldId id="292" r:id="rId29"/>
    <p:sldId id="293" r:id="rId30"/>
    <p:sldId id="284" r:id="rId31"/>
    <p:sldId id="285" r:id="rId32"/>
    <p:sldId id="294" r:id="rId33"/>
    <p:sldId id="295" r:id="rId34"/>
  </p:sldIdLst>
  <p:sldSz cx="9144000" cy="6858000" type="screen4x3"/>
  <p:notesSz cx="6858000" cy="9144000"/>
  <p:defaultTextStyle>
    <a:lvl1pPr marL="0" indent="0" algn="l" rtl="0" fontAlgn="base" latinLnBrk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baseline="0">
        <a:solidFill>
          <a:schemeClr val="dk1"/>
        </a:solidFill>
        <a:latin typeface="Arial" charset="0"/>
        <a:ea typeface="Arial" charset="0"/>
        <a:sym typeface="Arial" charset="0"/>
      </a:defRPr>
    </a:lvl1pPr>
    <a:lvl2pPr marL="457200" indent="0" algn="l" rtl="0" fontAlgn="base" latinLnBrk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baseline="0">
        <a:solidFill>
          <a:schemeClr val="dk1"/>
        </a:solidFill>
        <a:latin typeface="Arial" charset="0"/>
        <a:ea typeface="Arial" charset="0"/>
        <a:sym typeface="Arial" charset="0"/>
      </a:defRPr>
    </a:lvl2pPr>
    <a:lvl3pPr marL="914400" indent="0" algn="l" rtl="0" fontAlgn="base" latinLnBrk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baseline="0">
        <a:solidFill>
          <a:schemeClr val="dk1"/>
        </a:solidFill>
        <a:latin typeface="Arial" charset="0"/>
        <a:ea typeface="Arial" charset="0"/>
        <a:sym typeface="Arial" charset="0"/>
      </a:defRPr>
    </a:lvl3pPr>
    <a:lvl4pPr marL="1371600" indent="0" algn="l" rtl="0" fontAlgn="base" latinLnBrk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baseline="0">
        <a:solidFill>
          <a:schemeClr val="dk1"/>
        </a:solidFill>
        <a:latin typeface="Arial" charset="0"/>
        <a:ea typeface="Arial" charset="0"/>
        <a:sym typeface="Arial" charset="0"/>
      </a:defRPr>
    </a:lvl4pPr>
    <a:lvl5pPr marL="1828800" indent="0" algn="l" rtl="0" fontAlgn="base" latinLnBrk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baseline="0">
        <a:solidFill>
          <a:schemeClr val="dk1"/>
        </a:solidFill>
        <a:latin typeface="Arial" charset="0"/>
        <a:ea typeface="Arial" charset="0"/>
        <a:sym typeface="Arial" charset="0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66" autoAdjust="0"/>
    <p:restoredTop sz="99384" autoAdjust="0"/>
  </p:normalViewPr>
  <p:slideViewPr>
    <p:cSldViewPr>
      <p:cViewPr>
        <p:scale>
          <a:sx n="82" d="100"/>
          <a:sy n="82" d="100"/>
        </p:scale>
        <p:origin x="-1278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0351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datetime1">
              <a:rPr lang="ru-RU" altLang="en-US" sz="1000" smtClean="0">
                <a:solidFill>
                  <a:srgbClr val="A7A399"/>
                </a:solidFill>
              </a:rPr>
              <a:pPr lvl="0" algn="r" eaLnBrk="1" latinLnBrk="1" hangingPunct="1"/>
              <a:t>27.09.2022</a:t>
            </a:fld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1" hangingPunct="1"/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slidenum">
              <a:rPr lang="ru-RU" altLang="ru-RU" sz="1000" smtClean="0">
                <a:solidFill>
                  <a:srgbClr val="A7A399"/>
                </a:solidFill>
              </a:rPr>
              <a:pPr lvl="0" algn="r" eaLnBrk="1" latinLnBrk="1" hangingPunct="1"/>
              <a:t>‹#›</a:t>
            </a:fld>
            <a:endParaRPr lang="ru-RU" altLang="ru-RU" sz="1000">
              <a:solidFill>
                <a:srgbClr val="A7A39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datetime1">
              <a:rPr lang="ru-RU" altLang="en-US" sz="1000" smtClean="0">
                <a:solidFill>
                  <a:srgbClr val="A7A399"/>
                </a:solidFill>
              </a:rPr>
              <a:pPr lvl="0" algn="r" eaLnBrk="1" latinLnBrk="1" hangingPunct="1"/>
              <a:t>27.09.2022</a:t>
            </a:fld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1" hangingPunct="1"/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slidenum">
              <a:rPr lang="ru-RU" altLang="ru-RU" sz="1000" smtClean="0">
                <a:solidFill>
                  <a:srgbClr val="A7A399"/>
                </a:solidFill>
              </a:rPr>
              <a:pPr lvl="0" algn="r" eaLnBrk="1" latinLnBrk="1" hangingPunct="1"/>
              <a:t>‹#›</a:t>
            </a:fld>
            <a:endParaRPr lang="ru-RU" altLang="ru-RU" sz="1000">
              <a:solidFill>
                <a:srgbClr val="A7A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datetime1">
              <a:rPr lang="ru-RU" altLang="en-US" sz="1000" smtClean="0">
                <a:solidFill>
                  <a:srgbClr val="A7A399"/>
                </a:solidFill>
              </a:rPr>
              <a:pPr lvl="0" algn="r" eaLnBrk="1" latinLnBrk="1" hangingPunct="1"/>
              <a:t>27.09.2022</a:t>
            </a:fld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1" hangingPunct="1"/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slidenum">
              <a:rPr lang="ru-RU" altLang="ru-RU" sz="1000" smtClean="0">
                <a:solidFill>
                  <a:srgbClr val="A7A399"/>
                </a:solidFill>
              </a:rPr>
              <a:pPr lvl="0" algn="r" eaLnBrk="1" latinLnBrk="1" hangingPunct="1"/>
              <a:t>‹#›</a:t>
            </a:fld>
            <a:endParaRPr lang="ru-RU" altLang="ru-RU" sz="1000">
              <a:solidFill>
                <a:srgbClr val="A7A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dk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Дата 1"/>
          <p:cNvSpPr>
            <a:spLocks noGrp="1"/>
          </p:cNvSpPr>
          <p:nvPr>
            <p:ph type="dt" sz="half" idx="2"/>
          </p:nvPr>
        </p:nvSpPr>
        <p:spPr>
          <a:xfrm>
            <a:off x="3776662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5pPr>
          </a:lstStyle>
          <a:p>
            <a:pPr lvl="0" algn="r" eaLnBrk="1" latinLnBrk="1" hangingPunct="1"/>
            <a:fld id="{566ABCEB-ACFC-4714-9973-3DA970169C29}" type="datetime1">
              <a:rPr lang="ru-RU" altLang="en-US" sz="1000">
                <a:solidFill>
                  <a:srgbClr val="A7A399"/>
                </a:solidFill>
              </a:rPr>
              <a:pPr lvl="0" algn="r" eaLnBrk="1" latinLnBrk="1" hangingPunct="1"/>
              <a:t>27.09.2022</a:t>
            </a:fld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1048618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62662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5pPr>
          </a:lstStyle>
          <a:p>
            <a:pPr lvl="0" eaLnBrk="1" latinLnBrk="1" hangingPunct="1"/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1048619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8348662" y="6111875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5pPr>
          </a:lstStyle>
          <a:p>
            <a:pPr lvl="0" algn="r" eaLnBrk="1" latinLnBrk="1" hangingPunct="1"/>
            <a:fld id="{566ABCEB-ACFC-4714-9973-3DA970169C29}" type="slidenum">
              <a:rPr lang="ru-RU" altLang="ru-RU" sz="1000">
                <a:solidFill>
                  <a:srgbClr val="A7A399"/>
                </a:solidFill>
              </a:rPr>
              <a:pPr lvl="0" algn="r" eaLnBrk="1" latinLnBrk="1" hangingPunct="1"/>
              <a:t>‹#›</a:t>
            </a:fld>
            <a:endParaRPr lang="ru-RU" altLang="ru-RU" sz="1000">
              <a:solidFill>
                <a:srgbClr val="A7A39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datetime1">
              <a:rPr lang="ru-RU" altLang="en-US" sz="1000" smtClean="0">
                <a:solidFill>
                  <a:srgbClr val="A7A399"/>
                </a:solidFill>
              </a:rPr>
              <a:pPr lvl="0" algn="r" eaLnBrk="1" latinLnBrk="1" hangingPunct="1"/>
              <a:t>27.09.2022</a:t>
            </a:fld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1" hangingPunct="1"/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slidenum">
              <a:rPr lang="ru-RU" altLang="ru-RU" sz="1000" smtClean="0">
                <a:solidFill>
                  <a:srgbClr val="A7A399"/>
                </a:solidFill>
              </a:rPr>
              <a:pPr lvl="0" algn="r" eaLnBrk="1" latinLnBrk="1" hangingPunct="1"/>
              <a:t>‹#›</a:t>
            </a:fld>
            <a:endParaRPr lang="ru-RU" altLang="ru-RU" sz="1000">
              <a:solidFill>
                <a:srgbClr val="A7A399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datetime1">
              <a:rPr lang="ru-RU" altLang="en-US" sz="1000" smtClean="0">
                <a:solidFill>
                  <a:srgbClr val="A7A399"/>
                </a:solidFill>
              </a:rPr>
              <a:pPr lvl="0" algn="r" eaLnBrk="1" latinLnBrk="1" hangingPunct="1"/>
              <a:t>27.09.2022</a:t>
            </a:fld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1" hangingPunct="1"/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slidenum">
              <a:rPr lang="ru-RU" altLang="ru-RU" sz="1000" smtClean="0">
                <a:solidFill>
                  <a:srgbClr val="A7A399"/>
                </a:solidFill>
              </a:rPr>
              <a:pPr lvl="0" algn="r" eaLnBrk="1" latinLnBrk="1" hangingPunct="1"/>
              <a:t>‹#›</a:t>
            </a:fld>
            <a:endParaRPr lang="ru-RU" altLang="ru-RU" sz="1000">
              <a:solidFill>
                <a:srgbClr val="A7A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datetime1">
              <a:rPr lang="ru-RU" altLang="en-US" sz="1000" smtClean="0">
                <a:solidFill>
                  <a:srgbClr val="A7A399"/>
                </a:solidFill>
              </a:rPr>
              <a:pPr lvl="0" algn="r" eaLnBrk="1" latinLnBrk="1" hangingPunct="1"/>
              <a:t>27.09.2022</a:t>
            </a:fld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1" hangingPunct="1"/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slidenum">
              <a:rPr lang="ru-RU" altLang="ru-RU" sz="1000" smtClean="0">
                <a:solidFill>
                  <a:srgbClr val="A7A399"/>
                </a:solidFill>
              </a:rPr>
              <a:pPr lvl="0" algn="r" eaLnBrk="1" latinLnBrk="1" hangingPunct="1"/>
              <a:t>‹#›</a:t>
            </a:fld>
            <a:endParaRPr lang="ru-RU" altLang="ru-RU" sz="1000">
              <a:solidFill>
                <a:srgbClr val="A7A399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datetime1">
              <a:rPr lang="ru-RU" altLang="en-US" sz="1000" smtClean="0">
                <a:solidFill>
                  <a:srgbClr val="A7A399"/>
                </a:solidFill>
              </a:rPr>
              <a:pPr lvl="0" algn="r" eaLnBrk="1" latinLnBrk="1" hangingPunct="1"/>
              <a:t>27.09.2022</a:t>
            </a:fld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1" hangingPunct="1"/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slidenum">
              <a:rPr lang="ru-RU" altLang="ru-RU" sz="1000" smtClean="0">
                <a:solidFill>
                  <a:srgbClr val="A7A399"/>
                </a:solidFill>
              </a:rPr>
              <a:pPr lvl="0" algn="r" eaLnBrk="1" latinLnBrk="1" hangingPunct="1"/>
              <a:t>‹#›</a:t>
            </a:fld>
            <a:endParaRPr lang="ru-RU" altLang="ru-RU" sz="1000">
              <a:solidFill>
                <a:srgbClr val="A7A399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datetime1">
              <a:rPr lang="ru-RU" altLang="en-US" sz="1000" smtClean="0">
                <a:solidFill>
                  <a:srgbClr val="A7A399"/>
                </a:solidFill>
              </a:rPr>
              <a:pPr lvl="0" algn="r" eaLnBrk="1" latinLnBrk="1" hangingPunct="1"/>
              <a:t>27.09.2022</a:t>
            </a:fld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1" hangingPunct="1"/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slidenum">
              <a:rPr lang="ru-RU" altLang="ru-RU" sz="1000" smtClean="0">
                <a:solidFill>
                  <a:srgbClr val="A7A399"/>
                </a:solidFill>
              </a:rPr>
              <a:pPr lvl="0" algn="r" eaLnBrk="1" latinLnBrk="1" hangingPunct="1"/>
              <a:t>‹#›</a:t>
            </a:fld>
            <a:endParaRPr lang="ru-RU" altLang="ru-RU" sz="1000">
              <a:solidFill>
                <a:srgbClr val="A7A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datetime1">
              <a:rPr lang="ru-RU" altLang="en-US" sz="1000" smtClean="0">
                <a:solidFill>
                  <a:srgbClr val="A7A399"/>
                </a:solidFill>
              </a:rPr>
              <a:pPr lvl="0" algn="r" eaLnBrk="1" latinLnBrk="1" hangingPunct="1"/>
              <a:t>27.09.2022</a:t>
            </a:fld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1" hangingPunct="1"/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slidenum">
              <a:rPr lang="ru-RU" altLang="ru-RU" sz="1000" smtClean="0">
                <a:solidFill>
                  <a:srgbClr val="A7A399"/>
                </a:solidFill>
              </a:rPr>
              <a:pPr lvl="0" algn="r" eaLnBrk="1" latinLnBrk="1" hangingPunct="1"/>
              <a:t>‹#›</a:t>
            </a:fld>
            <a:endParaRPr lang="ru-RU" altLang="ru-RU" sz="1000">
              <a:solidFill>
                <a:srgbClr val="A7A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datetime1">
              <a:rPr lang="ru-RU" altLang="en-US" sz="1000" smtClean="0">
                <a:solidFill>
                  <a:srgbClr val="A7A399"/>
                </a:solidFill>
              </a:rPr>
              <a:pPr lvl="0" algn="r" eaLnBrk="1" latinLnBrk="1" hangingPunct="1"/>
              <a:t>27.09.2022</a:t>
            </a:fld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1" hangingPunct="1"/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slidenum">
              <a:rPr lang="ru-RU" altLang="ru-RU" sz="1000" smtClean="0">
                <a:solidFill>
                  <a:srgbClr val="A7A399"/>
                </a:solidFill>
              </a:rPr>
              <a:pPr lvl="0" algn="r" eaLnBrk="1" latinLnBrk="1" hangingPunct="1"/>
              <a:t>‹#›</a:t>
            </a:fld>
            <a:endParaRPr lang="ru-RU" altLang="ru-RU" sz="1000">
              <a:solidFill>
                <a:srgbClr val="A7A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datetime1">
              <a:rPr lang="ru-RU" altLang="en-US" sz="1000" smtClean="0">
                <a:solidFill>
                  <a:srgbClr val="A7A399"/>
                </a:solidFill>
              </a:rPr>
              <a:pPr lvl="0" algn="r" eaLnBrk="1" latinLnBrk="1" hangingPunct="1"/>
              <a:t>27.09.2022</a:t>
            </a:fld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1" hangingPunct="1"/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latinLnBrk="1" hangingPunct="1"/>
            <a:fld id="{566ABCEB-ACFC-4714-9973-3DA970169C29}" type="slidenum">
              <a:rPr lang="ru-RU" altLang="ru-RU" sz="1000" smtClean="0">
                <a:solidFill>
                  <a:srgbClr val="A7A399"/>
                </a:solidFill>
              </a:rPr>
              <a:pPr lvl="0" algn="r" eaLnBrk="1" latinLnBrk="1" hangingPunct="1"/>
              <a:t>‹#›</a:t>
            </a:fld>
            <a:endParaRPr lang="ru-RU" altLang="ru-RU" sz="1000">
              <a:solidFill>
                <a:srgbClr val="A7A39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 eaLnBrk="1" latinLnBrk="1" hangingPunct="1"/>
            <a:fld id="{566ABCEB-ACFC-4714-9973-3DA970169C29}" type="datetime1">
              <a:rPr lang="ru-RU" altLang="en-US" sz="1000" smtClean="0">
                <a:solidFill>
                  <a:srgbClr val="A7A399"/>
                </a:solidFill>
              </a:rPr>
              <a:pPr lvl="0" algn="r" eaLnBrk="1" latinLnBrk="1" hangingPunct="1"/>
              <a:t>27.09.2022</a:t>
            </a:fld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eaLnBrk="1" latinLnBrk="1" hangingPunct="1"/>
            <a:endParaRPr lang="ru-RU" altLang="en-US" sz="1000">
              <a:solidFill>
                <a:srgbClr val="A7A39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 eaLnBrk="1" latinLnBrk="1" hangingPunct="1"/>
            <a:fld id="{566ABCEB-ACFC-4714-9973-3DA970169C29}" type="slidenum">
              <a:rPr lang="ru-RU" altLang="ru-RU" sz="1000" smtClean="0">
                <a:solidFill>
                  <a:srgbClr val="A7A399"/>
                </a:solidFill>
              </a:rPr>
              <a:pPr lvl="0" algn="r" eaLnBrk="1" latinLnBrk="1" hangingPunct="1"/>
              <a:t>‹#›</a:t>
            </a:fld>
            <a:endParaRPr lang="ru-RU" altLang="ru-RU" sz="1000">
              <a:solidFill>
                <a:srgbClr val="A7A39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timing>
    <p:tnLst>
      <p:par>
        <p:cTn id="1" dur="indefinite" restart="never" nodeType="tmRoot"/>
      </p:par>
    </p:tnLst>
  </p:timing>
  <p:hf sldNum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0.emf"/><Relationship Id="rId4" Type="http://schemas.openxmlformats.org/officeDocument/2006/relationships/oleObject" Target="../embeddings/oleObject3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2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3" name="Заголовок 1"/>
          <p:cNvSpPr>
            <a:spLocks noGrp="1"/>
          </p:cNvSpPr>
          <p:nvPr>
            <p:ph type="title"/>
          </p:nvPr>
        </p:nvSpPr>
        <p:spPr>
          <a:xfrm>
            <a:off x="395287" y="215900"/>
            <a:ext cx="8291512" cy="76517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/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600" b="1" i="0" u="none" baseline="0">
                <a:solidFill>
                  <a:srgbClr val="FF8D3E"/>
                </a:solidFill>
                <a:latin typeface="Verdana" pitchFamily="34" charset="0"/>
                <a:sym typeface="Arial" charset="0"/>
              </a:defRPr>
            </a:lvl1pPr>
          </a:lstStyle>
          <a:p>
            <a:pPr lvl="0" algn="ctr" eaLnBrk="1" latinLnBrk="1" hangingPunct="1"/>
            <a:r>
              <a:rPr lang="en-US" altLang="en-US" sz="1600" i="1">
                <a:solidFill>
                  <a:srgbClr val="8879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Министерство образования республики Мордовия</a:t>
            </a:r>
          </a:p>
        </p:txBody>
      </p:sp>
      <p:sp>
        <p:nvSpPr>
          <p:cNvPr id="1048584" name="Объект 2"/>
          <p:cNvSpPr>
            <a:spLocks noGrp="1"/>
          </p:cNvSpPr>
          <p:nvPr>
            <p:ph sz="quarter" idx="13"/>
          </p:nvPr>
        </p:nvSpPr>
        <p:spPr>
          <a:xfrm>
            <a:off x="457200" y="1052512"/>
            <a:ext cx="8229600" cy="5073650"/>
          </a:xfrm>
          <a:prstGeom prst="rect">
            <a:avLst/>
          </a:prstGeom>
          <a:noFill/>
          <a:ln>
            <a:noFill/>
          </a:ln>
        </p:spPr>
        <p:txBody>
          <a:bodyPr vert="horz" lIns="182880" tIns="91440" rIns="91440" bIns="45720" anchor="t"/>
          <a:lstStyle>
            <a:lvl1pPr marL="265112" indent="-265112" algn="l" rtl="0" fontAlgn="base" latinLnBrk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28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1pPr>
            <a:lvl2pPr marL="547687" indent="-200025" algn="l" rtl="0" fontAlgn="base" latinLnBrk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itchFamily="34" charset="0"/>
              <a:buChar char="◦"/>
              <a:defRPr sz="24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2pPr>
            <a:lvl3pPr marL="785812" indent="-182562" algn="l" rtl="0" fontAlgn="base" latinLnBrk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itchFamily="18" charset="2"/>
              <a:buChar char=""/>
              <a:defRPr sz="22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3pPr>
            <a:lvl4pPr marL="1023937" indent="-182562" algn="l" rtl="0" fontAlgn="base" latinLnBrk="1">
              <a:lnSpc>
                <a:spcPct val="100000"/>
              </a:lnSpc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itchFamily="34" charset="0"/>
              <a:buChar char="◦"/>
              <a:defRPr sz="19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4pPr>
            <a:lvl5pPr marL="1279525" indent="-182563" algn="l" rtl="0" fontAlgn="base" latinLnBrk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defRPr sz="18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5pPr>
          </a:lstStyle>
          <a:p>
            <a:pPr marL="0" lvl="0" indent="0" algn="ctr" eaLnBrk="1" latinLnBrk="1" hangingPunct="1">
              <a:buFont typeface="Arial" charset="0"/>
              <a:buNone/>
            </a:pPr>
            <a:r>
              <a:rPr lang="ru-RU" altLang="ru-RU" sz="6000" b="1" dirty="0" smtClean="0">
                <a:solidFill>
                  <a:srgbClr val="234271"/>
                </a:solidFill>
                <a:latin typeface="Times New Roman" pitchFamily="18" charset="0"/>
                <a:ea typeface="Times New Roman" pitchFamily="18" charset="0"/>
              </a:rPr>
              <a:t>ПОРТФОЛИО</a:t>
            </a:r>
          </a:p>
          <a:p>
            <a:pPr marL="0" lvl="0" indent="0" algn="ctr" eaLnBrk="1" latinLnBrk="1" hangingPunct="1">
              <a:buClr>
                <a:srgbClr val="000000"/>
              </a:buClr>
              <a:buSzPct val="95000"/>
              <a:buFont typeface="Arial" charset="0"/>
              <a:buNone/>
            </a:pPr>
            <a:r>
              <a:rPr lang="ru-RU" altLang="ru-RU" sz="6000" b="1" dirty="0" smtClean="0">
                <a:solidFill>
                  <a:srgbClr val="234271"/>
                </a:solidFill>
                <a:latin typeface="Times New Roman" pitchFamily="18" charset="0"/>
                <a:ea typeface="Times New Roman" pitchFamily="18" charset="0"/>
              </a:rPr>
              <a:t>Киселевой Натальи    Викторовны</a:t>
            </a:r>
            <a:r>
              <a:rPr lang="en-US" altLang="ru-RU" sz="6000" b="1" dirty="0" smtClean="0">
                <a:solidFill>
                  <a:srgbClr val="234271"/>
                </a:solidFill>
                <a:latin typeface="Times New Roman" pitchFamily="18" charset="0"/>
                <a:ea typeface="Times New Roman" pitchFamily="18" charset="0"/>
              </a:rPr>
              <a:t>,</a:t>
            </a:r>
            <a:endParaRPr lang="ru-RU" altLang="ru-RU" sz="6000" b="1" dirty="0" smtClean="0">
              <a:solidFill>
                <a:srgbClr val="234271"/>
              </a:solidFill>
              <a:latin typeface="Times New Roman" pitchFamily="18" charset="0"/>
              <a:ea typeface="Times New Roman" pitchFamily="18" charset="0"/>
            </a:endParaRPr>
          </a:p>
          <a:p>
            <a:pPr marL="0" lvl="0" indent="0" algn="ctr" eaLnBrk="1" latinLnBrk="1" hangingPunct="1">
              <a:buClr>
                <a:srgbClr val="000000"/>
              </a:buClr>
              <a:buSzPct val="95000"/>
              <a:buFont typeface="Arial" charset="0"/>
              <a:buNone/>
            </a:pPr>
            <a:r>
              <a:rPr lang="ru-RU" altLang="ru-RU" sz="2300" b="1" dirty="0" smtClean="0">
                <a:solidFill>
                  <a:srgbClr val="577293"/>
                </a:solidFill>
                <a:latin typeface="Times New Roman" pitchFamily="18" charset="0"/>
              </a:rPr>
              <a:t>педагога </a:t>
            </a:r>
            <a:r>
              <a:rPr lang="ru-RU" altLang="ru-RU" sz="2300" b="1" dirty="0">
                <a:solidFill>
                  <a:srgbClr val="577293"/>
                </a:solidFill>
                <a:latin typeface="Times New Roman" pitchFamily="18" charset="0"/>
              </a:rPr>
              <a:t>- психолога</a:t>
            </a:r>
          </a:p>
          <a:p>
            <a:pPr marL="0" lvl="0" indent="0" algn="ctr" eaLnBrk="1" latinLnBrk="1" hangingPunct="1">
              <a:lnSpc>
                <a:spcPct val="80000"/>
              </a:lnSpc>
              <a:buClr>
                <a:srgbClr val="000000"/>
              </a:buClr>
              <a:buSzPct val="95000"/>
              <a:buFont typeface="Arial" charset="0"/>
              <a:buNone/>
            </a:pPr>
            <a:r>
              <a:rPr lang="ru-RU" altLang="ru-RU" sz="2300" b="1" dirty="0">
                <a:solidFill>
                  <a:srgbClr val="577293"/>
                </a:solidFill>
                <a:latin typeface="Times New Roman" pitchFamily="18" charset="0"/>
              </a:rPr>
              <a:t>Муниципального бюджетного общеобразовательного </a:t>
            </a:r>
            <a:endParaRPr lang="ru-RU" altLang="ru-RU" sz="2300" b="1" dirty="0" smtClean="0">
              <a:solidFill>
                <a:srgbClr val="577293"/>
              </a:solidFill>
              <a:latin typeface="Times New Roman" pitchFamily="18" charset="0"/>
            </a:endParaRPr>
          </a:p>
          <a:p>
            <a:pPr marL="0" lvl="0" indent="0" algn="ctr" eaLnBrk="1" latinLnBrk="1" hangingPunct="1">
              <a:lnSpc>
                <a:spcPct val="80000"/>
              </a:lnSpc>
              <a:buClr>
                <a:srgbClr val="000000"/>
              </a:buClr>
              <a:buSzPct val="95000"/>
              <a:buFont typeface="Arial" charset="0"/>
              <a:buNone/>
            </a:pPr>
            <a:r>
              <a:rPr lang="ru-RU" altLang="ru-RU" sz="2300" b="1" dirty="0" smtClean="0">
                <a:solidFill>
                  <a:srgbClr val="577293"/>
                </a:solidFill>
                <a:latin typeface="Times New Roman" pitchFamily="18" charset="0"/>
              </a:rPr>
              <a:t>учреждения «СОШ №7» </a:t>
            </a:r>
            <a:r>
              <a:rPr dirty="0"/>
              <a:t/>
            </a:r>
            <a:br>
              <a:rPr dirty="0"/>
            </a:br>
            <a:r>
              <a:rPr lang="ru-RU" altLang="ru-RU" sz="2300" b="1" dirty="0" err="1">
                <a:solidFill>
                  <a:srgbClr val="577293"/>
                </a:solidFill>
                <a:latin typeface="Times New Roman" pitchFamily="18" charset="0"/>
              </a:rPr>
              <a:t>Рузаевского</a:t>
            </a:r>
            <a:r>
              <a:rPr lang="ru-RU" altLang="ru-RU" sz="2300" b="1" dirty="0">
                <a:solidFill>
                  <a:srgbClr val="577293"/>
                </a:solidFill>
                <a:latin typeface="Times New Roman" pitchFamily="18" charset="0"/>
              </a:rPr>
              <a:t> муниципального района</a:t>
            </a:r>
            <a:r>
              <a:rPr dirty="0"/>
              <a:t/>
            </a:r>
            <a:br>
              <a:rPr dirty="0"/>
            </a:br>
            <a:endParaRPr lang="ru-RU" altLang="ru-RU" sz="2300" b="1" dirty="0">
              <a:solidFill>
                <a:srgbClr val="577293"/>
              </a:solidFill>
              <a:latin typeface="Times New Roman" pitchFamily="18" charset="0"/>
            </a:endParaRPr>
          </a:p>
          <a:p>
            <a:pPr marL="0" lvl="0" indent="0" algn="ctr" eaLnBrk="1" latinLnBrk="1" hangingPunct="1">
              <a:buFont typeface="Arial" charset="0"/>
              <a:buNone/>
            </a:pPr>
            <a:endParaRPr lang="ru-RU" altLang="ru-RU" sz="6000" b="1" dirty="0">
              <a:solidFill>
                <a:srgbClr val="234271"/>
              </a:solidFill>
              <a:latin typeface="Times New Roman" pitchFamily="18" charset="0"/>
              <a:ea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Заголовок 1"/>
          <p:cNvSpPr>
            <a:spLocks noGrp="1"/>
          </p:cNvSpPr>
          <p:nvPr>
            <p:ph type="title"/>
          </p:nvPr>
        </p:nvSpPr>
        <p:spPr bwMode="auto">
          <a:xfrm>
            <a:off x="503237" y="549275"/>
            <a:ext cx="8183562" cy="10509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>
            <a:normAutofit fontScale="90000"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600" b="1" i="0" u="none" baseline="0">
                <a:solidFill>
                  <a:srgbClr val="FF8D3E"/>
                </a:solidFill>
                <a:latin typeface="Verdana" pitchFamily="34" charset="0"/>
                <a:sym typeface="Arial" charset="0"/>
              </a:defRPr>
            </a:lvl1pPr>
          </a:lstStyle>
          <a:p>
            <a:pPr lvl="0" algn="ctr" eaLnBrk="1" latinLnBrk="1" hangingPunct="1"/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7.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Позитивные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результаты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внеурочной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деятельности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: -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олимпиады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; </a:t>
            </a:r>
            <a:r>
              <a:rPr lang="ru-RU" altLang="en-US" sz="2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/>
            </a:r>
            <a:br>
              <a:rPr lang="ru-RU" altLang="en-US" sz="2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</a:br>
            <a:r>
              <a:rPr lang="en-US" altLang="en-US" sz="22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конкурсы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;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конференции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;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выставки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;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турниры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;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соревнования</a:t>
            </a:r>
            <a:endParaRPr lang="en-US" altLang="en-US" sz="2200" dirty="0">
              <a:solidFill>
                <a:srgbClr val="002060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3240360" cy="494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892681"/>
            <a:ext cx="3309863" cy="494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kisel\Desktop\ат справки\справочки уо\давыдова 7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41" y="46555"/>
            <a:ext cx="2838389" cy="316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kisel\Desktop\ат справки\справочки уо\давыдова 9.jpe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385" t="3930" r="5176" b="30293"/>
          <a:stretch/>
        </p:blipFill>
        <p:spPr bwMode="auto">
          <a:xfrm>
            <a:off x="3465415" y="25880"/>
            <a:ext cx="2222339" cy="3189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kisel\Desktop\ат справки\справочки уо\благодарность чув серд.jpe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845189" y="2612946"/>
            <a:ext cx="1493182" cy="309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kisel\Desktop\ат справки\справочки уо\заплаткин 3 место.jpe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 flipH="1" flipV="1">
            <a:off x="757483" y="4338577"/>
            <a:ext cx="1507608" cy="2768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C:\Users\kisel\Desktop\ат справки\справочки уо\кисляков.jpe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3963" y="25880"/>
            <a:ext cx="2534635" cy="3126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C:\Users\kisel\Desktop\ат справки\справочки уо\степанов чувствовать.jpe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672535" y="4284508"/>
            <a:ext cx="1510901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C:\Users\kisel\Desktop\ат справки\справочки уо\юзяева.jpe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2653" y="3521317"/>
            <a:ext cx="2495945" cy="314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63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Заголовок 1"/>
          <p:cNvSpPr>
            <a:spLocks noGrp="1"/>
          </p:cNvSpPr>
          <p:nvPr>
            <p:ph type="title"/>
          </p:nvPr>
        </p:nvSpPr>
        <p:spPr>
          <a:xfrm>
            <a:off x="457200" y="620712"/>
            <a:ext cx="8229600" cy="4318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>
            <a:normAutofit fontScale="90000"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600" b="1" i="0" u="none" baseline="0">
                <a:solidFill>
                  <a:srgbClr val="FF8D3E"/>
                </a:solidFill>
                <a:latin typeface="Verdana" pitchFamily="34" charset="0"/>
                <a:sym typeface="Arial" charset="0"/>
              </a:defRPr>
            </a:lvl1pPr>
          </a:lstStyle>
          <a:p>
            <a:pPr lvl="0" algn="ctr" eaLnBrk="1" latinLnBrk="1" hangingPunct="1"/>
            <a:r>
              <a:rPr lang="en-US" altLang="en-US" sz="240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8. Наличие публикаций</a:t>
            </a:r>
          </a:p>
        </p:txBody>
      </p:sp>
      <p:sp>
        <p:nvSpPr>
          <p:cNvPr id="18434" name="AutoShape 2" descr="C:\DOCUME~1\Admin\LOCALS~1\Temp\Rar$DIa0.124\%D0%A1%D0%BF%D1%80%D0%B0%D0%B2%D0%BA%D0%B00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C:\DOCUME~1\Admin\LOCALS~1\Temp\Rar$DIa0.124\%D0%A1%D0%BF%D1%80%D0%B0%D0%B2%D0%BA%D0%B00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8" name="AutoShape 6" descr="C:\DOCUME~1\Admin\LOCALS~1\Temp\Rar$DIa0.124\%D0%A1%D0%BF%D1%80%D0%B0%D0%B2%D0%BA%D0%B00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9" name="Picture 7" descr="C:\Documents and Settings\Admin\Рабочий стол\справки\Справка000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1071546"/>
            <a:ext cx="3214710" cy="5043548"/>
          </a:xfrm>
          <a:prstGeom prst="rect">
            <a:avLst/>
          </a:prstGeom>
          <a:noFill/>
        </p:spPr>
      </p:pic>
      <p:pic>
        <p:nvPicPr>
          <p:cNvPr id="18440" name="Picture 8" descr="F:\_\ат справки\справочки уо\9 школа сборн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1000108"/>
            <a:ext cx="4042618" cy="5559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7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9382"/>
            <a:ext cx="9144000" cy="6867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078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360362"/>
            <a:ext cx="8229600" cy="98107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/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600" b="1" i="0" u="none" baseline="0">
                <a:solidFill>
                  <a:srgbClr val="FF8D3E"/>
                </a:solidFill>
                <a:latin typeface="Verdana" pitchFamily="34" charset="0"/>
                <a:sym typeface="Arial" charset="0"/>
              </a:defRPr>
            </a:lvl1pPr>
          </a:lstStyle>
          <a:p>
            <a:pPr lvl="0" algn="ctr" eaLnBrk="1" latinLnBrk="1" hangingPunct="1"/>
            <a:r>
              <a:rPr lang="ru-RU" altLang="ru-RU" sz="240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9. Наличие авторских программ, методических пособий, методических рекомендаций </a:t>
            </a:r>
          </a:p>
        </p:txBody>
      </p:sp>
      <p:pic>
        <p:nvPicPr>
          <p:cNvPr id="17409" name="Picture 1" descr="F:\_\ат справки\справочки уо\справка буллинг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799" y="1298574"/>
            <a:ext cx="4042618" cy="5559426"/>
          </a:xfrm>
          <a:prstGeom prst="rect">
            <a:avLst/>
          </a:prstGeom>
          <a:noFill/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443" r="17848"/>
          <a:stretch/>
        </p:blipFill>
        <p:spPr bwMode="auto">
          <a:xfrm>
            <a:off x="4644008" y="1319719"/>
            <a:ext cx="4293876" cy="5205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Заголовок 1"/>
          <p:cNvSpPr>
            <a:spLocks noGrp="1"/>
          </p:cNvSpPr>
          <p:nvPr>
            <p:ph type="title"/>
          </p:nvPr>
        </p:nvSpPr>
        <p:spPr bwMode="auto">
          <a:xfrm>
            <a:off x="503237" y="549275"/>
            <a:ext cx="8183562" cy="10509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>
            <a:normAutofit fontScale="90000"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600" b="1" i="0" u="none" baseline="0">
                <a:solidFill>
                  <a:srgbClr val="FF8D3E"/>
                </a:solidFill>
                <a:latin typeface="Verdana" pitchFamily="34" charset="0"/>
                <a:sym typeface="Arial" charset="0"/>
              </a:defRPr>
            </a:lvl1pPr>
          </a:lstStyle>
          <a:p>
            <a:pPr lvl="0" algn="ctr" eaLnBrk="1" latinLnBrk="1" hangingPunct="1"/>
            <a:r>
              <a:rPr lang="en-US" altLang="en-US" sz="220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10. Выступление на заседаниях, методических советах, научно-практических-конференциях, педагогических чтениях, семинарах, секциях, форумах, радиопередачах (очно)</a:t>
            </a:r>
          </a:p>
        </p:txBody>
      </p:sp>
      <p:pic>
        <p:nvPicPr>
          <p:cNvPr id="16385" name="Picture 1" descr="F:\_\ат справки\справочки уо\живайкина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2000240"/>
            <a:ext cx="3243257" cy="4460141"/>
          </a:xfrm>
          <a:prstGeom prst="rect">
            <a:avLst/>
          </a:prstGeom>
          <a:noFill/>
        </p:spPr>
      </p:pic>
      <p:pic>
        <p:nvPicPr>
          <p:cNvPr id="16386" name="Picture 2" descr="F:\_\ат справки\справочки уо\справка выступления мо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928102"/>
            <a:ext cx="3429024" cy="4715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3" descr="C:\Documents and Settings\Admin\Рабочий стол\справки\Справка000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85728"/>
            <a:ext cx="4092543" cy="5786454"/>
          </a:xfrm>
          <a:prstGeom prst="rect">
            <a:avLst/>
          </a:prstGeom>
          <a:noFill/>
        </p:spPr>
      </p:pic>
      <p:pic>
        <p:nvPicPr>
          <p:cNvPr id="45060" name="Picture 4" descr="C:\Documents and Settings\Admin\Рабочий стол\справки\Справка000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57166"/>
            <a:ext cx="4244119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F:\_\ат справки\справочки уо\актуальные пробл мгпи выст и конф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642918"/>
            <a:ext cx="3990672" cy="5487989"/>
          </a:xfrm>
          <a:prstGeom prst="rect">
            <a:avLst/>
          </a:prstGeom>
          <a:noFill/>
        </p:spPr>
      </p:pic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4970184" y="714356"/>
          <a:ext cx="3830926" cy="5421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4" name="Acrobat Document" r:id="rId4" imgW="5667375" imgH="8020050" progId="AcroExch.Document.11">
                  <p:embed/>
                </p:oleObj>
              </mc:Choice>
              <mc:Fallback>
                <p:oleObj name="Acrobat Document" r:id="rId4" imgW="5667375" imgH="8020050" progId="AcroExch.Document.11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0184" y="714356"/>
                        <a:ext cx="3830926" cy="54213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8" name="Picture 4" descr="F:\_\ат справки\справочки уо\9 шк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43272" cy="4322642"/>
          </a:xfrm>
          <a:prstGeom prst="rect">
            <a:avLst/>
          </a:prstGeom>
          <a:noFill/>
        </p:spPr>
      </p:pic>
      <p:pic>
        <p:nvPicPr>
          <p:cNvPr id="72709" name="Picture 5" descr="F:\_\ат справки\справочки уо\9 шко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1736" y="1142984"/>
            <a:ext cx="3523147" cy="4845047"/>
          </a:xfrm>
          <a:prstGeom prst="rect">
            <a:avLst/>
          </a:prstGeom>
          <a:noFill/>
        </p:spPr>
      </p:pic>
      <p:pic>
        <p:nvPicPr>
          <p:cNvPr id="72711" name="Picture 7" descr="F:\_\ат справки\справочки уо\9ш.jpe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3556" y="2071678"/>
            <a:ext cx="3480444" cy="4786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F:\_\ат справки\справочки уо\огарева форум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285864" y="-785854"/>
            <a:ext cx="6357958" cy="85011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Заголовок 1"/>
          <p:cNvSpPr>
            <a:spLocks noGrp="1"/>
          </p:cNvSpPr>
          <p:nvPr>
            <p:ph type="title"/>
          </p:nvPr>
        </p:nvSpPr>
        <p:spPr>
          <a:xfrm>
            <a:off x="457200" y="1341437"/>
            <a:ext cx="5338762" cy="446405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>
            <a:normAutofit fontScale="90000"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600" b="1" i="0" u="none" baseline="0">
                <a:solidFill>
                  <a:srgbClr val="FF8D3E"/>
                </a:solidFill>
                <a:latin typeface="Verdana" pitchFamily="34" charset="0"/>
                <a:sym typeface="Arial" charset="0"/>
              </a:defRPr>
            </a:lvl1pPr>
          </a:lstStyle>
          <a:p>
            <a:pPr lvl="0" eaLnBrk="1" latinLnBrk="1" hangingPunct="1">
              <a:lnSpc>
                <a:spcPct val="80000"/>
              </a:lnSpc>
            </a:pPr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rPr lang="ru-RU" altLang="en-US" sz="320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</a:t>
            </a:r>
            <a:r>
              <a:t/>
            </a:r>
            <a:br/>
            <a:r>
              <a:t/>
            </a:r>
            <a:br/>
            <a:r>
              <a:t/>
            </a:r>
            <a:br/>
            <a:endParaRPr lang="ru-RU" altLang="en-US" sz="32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48588" name="Прямоугольник 5"/>
          <p:cNvSpPr/>
          <p:nvPr/>
        </p:nvSpPr>
        <p:spPr>
          <a:xfrm>
            <a:off x="395287" y="404812"/>
            <a:ext cx="4752975" cy="55092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>
            <a:spAutoFit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charset="0"/>
                <a:ea typeface="Arial" charset="0"/>
                <a:sym typeface="Arial" charset="0"/>
              </a:defRPr>
            </a:lvl1pPr>
            <a:lvl2pPr marL="4572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charset="0"/>
                <a:ea typeface="Arial" charset="0"/>
                <a:sym typeface="Arial" charset="0"/>
              </a:defRPr>
            </a:lvl2pPr>
            <a:lvl3pPr marL="9144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charset="0"/>
                <a:ea typeface="Arial" charset="0"/>
                <a:sym typeface="Arial" charset="0"/>
              </a:defRPr>
            </a:lvl3pPr>
            <a:lvl4pPr marL="13716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charset="0"/>
                <a:ea typeface="Arial" charset="0"/>
                <a:sym typeface="Arial" charset="0"/>
              </a:defRPr>
            </a:lvl4pPr>
            <a:lvl5pPr marL="182880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charset="0"/>
                <a:ea typeface="Arial" charset="0"/>
                <a:sym typeface="Arial" charset="0"/>
              </a:defRPr>
            </a:lvl5pPr>
          </a:lstStyle>
          <a:p>
            <a:pPr lvl="0" algn="ctr" eaLnBrk="1" latinLnBrk="1" hangingPunct="1"/>
            <a:r>
              <a:rPr lang="ru-RU" sz="17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Киселева Наталья Викторовна</a:t>
            </a:r>
            <a:r>
              <a:rPr dirty="0"/>
              <a:t/>
            </a:r>
            <a:br>
              <a:rPr dirty="0"/>
            </a:br>
            <a:endParaRPr lang="ru-RU" altLang="en-US" sz="170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0"/>
            <a:r>
              <a:rPr lang="ru-RU" altLang="en-US" sz="1700" b="1" dirty="0">
                <a:solidFill>
                  <a:srgbClr val="577293"/>
                </a:solidFill>
                <a:latin typeface="Times New Roman" pitchFamily="18" charset="0"/>
              </a:rPr>
              <a:t>Дата рождения: 02.04.1976года</a:t>
            </a:r>
          </a:p>
          <a:p>
            <a:pPr lvl="0"/>
            <a:r>
              <a:rPr lang="ru-RU" altLang="en-US" sz="1700" b="1" dirty="0">
                <a:solidFill>
                  <a:srgbClr val="577293"/>
                </a:solidFill>
                <a:latin typeface="Times New Roman" pitchFamily="18" charset="0"/>
              </a:rPr>
              <a:t>Профессиональное образование: </a:t>
            </a:r>
            <a:endParaRPr lang="ru-RU" altLang="en-US" sz="1700" b="1" dirty="0" smtClean="0">
              <a:solidFill>
                <a:srgbClr val="577293"/>
              </a:solidFill>
              <a:latin typeface="Times New Roman" pitchFamily="18" charset="0"/>
            </a:endParaRPr>
          </a:p>
          <a:p>
            <a:pPr lvl="0"/>
            <a:r>
              <a:rPr lang="ru-RU" altLang="en-US" sz="1700" b="1" dirty="0" smtClean="0">
                <a:solidFill>
                  <a:srgbClr val="577293"/>
                </a:solidFill>
                <a:latin typeface="Times New Roman" pitchFamily="18" charset="0"/>
              </a:rPr>
              <a:t>педагог-психолог,</a:t>
            </a:r>
          </a:p>
          <a:p>
            <a:pPr lvl="0"/>
            <a:r>
              <a:rPr lang="ru-RU" altLang="en-US" sz="1700" b="1" dirty="0" smtClean="0">
                <a:solidFill>
                  <a:srgbClr val="577293"/>
                </a:solidFill>
                <a:latin typeface="Times New Roman" pitchFamily="18" charset="0"/>
              </a:rPr>
              <a:t> МГПИ </a:t>
            </a:r>
            <a:r>
              <a:rPr lang="ru-RU" altLang="en-US" sz="1700" b="1" dirty="0" err="1" smtClean="0">
                <a:solidFill>
                  <a:srgbClr val="577293"/>
                </a:solidFill>
                <a:latin typeface="Times New Roman" pitchFamily="18" charset="0"/>
              </a:rPr>
              <a:t>им.М.Е.Евсевьева</a:t>
            </a:r>
            <a:r>
              <a:rPr lang="ru-RU" altLang="en-US" sz="1700" b="1" dirty="0" smtClean="0">
                <a:solidFill>
                  <a:srgbClr val="577293"/>
                </a:solidFill>
                <a:latin typeface="Times New Roman" pitchFamily="18" charset="0"/>
              </a:rPr>
              <a:t> </a:t>
            </a:r>
          </a:p>
          <a:p>
            <a:pPr lvl="0"/>
            <a:r>
              <a:rPr lang="ru-RU" altLang="en-US" sz="1700" b="1" dirty="0" smtClean="0">
                <a:solidFill>
                  <a:srgbClr val="577293"/>
                </a:solidFill>
                <a:latin typeface="Times New Roman" pitchFamily="18" charset="0"/>
              </a:rPr>
              <a:t> </a:t>
            </a:r>
            <a:r>
              <a:rPr lang="ru-RU" altLang="en-US" sz="1700" b="1" dirty="0">
                <a:solidFill>
                  <a:srgbClr val="577293"/>
                </a:solidFill>
                <a:latin typeface="Times New Roman" pitchFamily="18" charset="0"/>
              </a:rPr>
              <a:t>№ диплома 0450550 </a:t>
            </a:r>
            <a:endParaRPr lang="ru-RU" altLang="en-US" sz="1700" b="1" dirty="0" smtClean="0">
              <a:solidFill>
                <a:srgbClr val="577293"/>
              </a:solidFill>
              <a:latin typeface="Times New Roman" pitchFamily="18" charset="0"/>
            </a:endParaRPr>
          </a:p>
          <a:p>
            <a:pPr lvl="0"/>
            <a:r>
              <a:rPr lang="ru-RU" altLang="en-US" sz="1700" b="1" dirty="0" smtClean="0">
                <a:solidFill>
                  <a:srgbClr val="577293"/>
                </a:solidFill>
                <a:latin typeface="Times New Roman" pitchFamily="18" charset="0"/>
              </a:rPr>
              <a:t>дата </a:t>
            </a:r>
            <a:r>
              <a:rPr lang="ru-RU" altLang="en-US" sz="1700" b="1" dirty="0">
                <a:solidFill>
                  <a:srgbClr val="577293"/>
                </a:solidFill>
                <a:latin typeface="Times New Roman" pitchFamily="18" charset="0"/>
              </a:rPr>
              <a:t>выдачи: 23 июня 1998 года</a:t>
            </a:r>
          </a:p>
          <a:p>
            <a:pPr lvl="0"/>
            <a:r>
              <a:rPr lang="ru-RU" altLang="en-US" sz="1700" b="1" dirty="0">
                <a:solidFill>
                  <a:srgbClr val="577293"/>
                </a:solidFill>
                <a:latin typeface="Times New Roman" pitchFamily="18" charset="0"/>
              </a:rPr>
              <a:t>Стаж педагогической работы </a:t>
            </a:r>
            <a:endParaRPr lang="ru-RU" altLang="en-US" sz="1700" b="1" dirty="0" smtClean="0">
              <a:solidFill>
                <a:srgbClr val="577293"/>
              </a:solidFill>
              <a:latin typeface="Times New Roman" pitchFamily="18" charset="0"/>
            </a:endParaRPr>
          </a:p>
          <a:p>
            <a:pPr lvl="0"/>
            <a:r>
              <a:rPr lang="ru-RU" altLang="en-US" sz="1700" b="1" dirty="0" smtClean="0">
                <a:solidFill>
                  <a:srgbClr val="577293"/>
                </a:solidFill>
                <a:latin typeface="Times New Roman" pitchFamily="18" charset="0"/>
              </a:rPr>
              <a:t>(</a:t>
            </a:r>
            <a:r>
              <a:rPr lang="ru-RU" altLang="en-US" sz="1700" b="1" dirty="0">
                <a:solidFill>
                  <a:srgbClr val="577293"/>
                </a:solidFill>
                <a:latin typeface="Times New Roman" pitchFamily="18" charset="0"/>
              </a:rPr>
              <a:t>по специальности): </a:t>
            </a:r>
            <a:r>
              <a:rPr lang="ru-RU" altLang="en-US" sz="1700" b="1" dirty="0" smtClean="0">
                <a:solidFill>
                  <a:srgbClr val="577293"/>
                </a:solidFill>
                <a:latin typeface="Times New Roman" pitchFamily="18" charset="0"/>
              </a:rPr>
              <a:t>20 </a:t>
            </a:r>
            <a:r>
              <a:rPr lang="ru-RU" altLang="en-US" sz="1700" b="1" dirty="0">
                <a:solidFill>
                  <a:srgbClr val="577293"/>
                </a:solidFill>
                <a:latin typeface="Times New Roman" pitchFamily="18" charset="0"/>
              </a:rPr>
              <a:t>лет</a:t>
            </a:r>
          </a:p>
          <a:p>
            <a:pPr lvl="0"/>
            <a:r>
              <a:rPr lang="ru-RU" altLang="en-US" sz="1700" b="1" dirty="0">
                <a:solidFill>
                  <a:srgbClr val="577293"/>
                </a:solidFill>
                <a:latin typeface="Times New Roman" pitchFamily="18" charset="0"/>
              </a:rPr>
              <a:t>Общий трудовой стаж: </a:t>
            </a:r>
            <a:r>
              <a:rPr lang="ru-RU" altLang="en-US" sz="1700" b="1" dirty="0" smtClean="0">
                <a:solidFill>
                  <a:srgbClr val="577293"/>
                </a:solidFill>
                <a:latin typeface="Times New Roman" pitchFamily="18" charset="0"/>
              </a:rPr>
              <a:t>20 лет</a:t>
            </a:r>
            <a:endParaRPr lang="ru-RU" altLang="en-US" sz="1700" b="1" dirty="0">
              <a:solidFill>
                <a:srgbClr val="577293"/>
              </a:solidFill>
              <a:latin typeface="Times New Roman" pitchFamily="18" charset="0"/>
            </a:endParaRPr>
          </a:p>
          <a:p>
            <a:pPr lvl="0"/>
            <a:r>
              <a:rPr lang="ru-RU" altLang="en-US" sz="1700" b="1" dirty="0">
                <a:solidFill>
                  <a:srgbClr val="577293"/>
                </a:solidFill>
                <a:latin typeface="Times New Roman" pitchFamily="18" charset="0"/>
              </a:rPr>
              <a:t>Наличие квалификационной категории: </a:t>
            </a:r>
            <a:endParaRPr lang="ru-RU" altLang="en-US" sz="1700" b="1" dirty="0" smtClean="0">
              <a:solidFill>
                <a:srgbClr val="577293"/>
              </a:solidFill>
              <a:latin typeface="Times New Roman" pitchFamily="18" charset="0"/>
            </a:endParaRPr>
          </a:p>
          <a:p>
            <a:pPr lvl="0"/>
            <a:r>
              <a:rPr lang="ru-RU" altLang="en-US" sz="1700" b="1" dirty="0" smtClean="0">
                <a:solidFill>
                  <a:srgbClr val="577293"/>
                </a:solidFill>
                <a:latin typeface="Times New Roman" pitchFamily="18" charset="0"/>
              </a:rPr>
              <a:t>Высшая</a:t>
            </a:r>
            <a:endParaRPr lang="ru-RU" altLang="en-US" sz="1700" b="1" dirty="0">
              <a:solidFill>
                <a:srgbClr val="577293"/>
              </a:solidFill>
              <a:latin typeface="Times New Roman" pitchFamily="18" charset="0"/>
            </a:endParaRPr>
          </a:p>
          <a:p>
            <a:pPr lvl="0"/>
            <a:r>
              <a:rPr lang="ru-RU" altLang="en-US" sz="1700" b="1" dirty="0">
                <a:solidFill>
                  <a:srgbClr val="577293"/>
                </a:solidFill>
                <a:latin typeface="Times New Roman" pitchFamily="18" charset="0"/>
              </a:rPr>
              <a:t>Дата последней аттестации: </a:t>
            </a:r>
            <a:endParaRPr lang="ru-RU" altLang="en-US" sz="1700" b="1" dirty="0" smtClean="0">
              <a:solidFill>
                <a:srgbClr val="577293"/>
              </a:solidFill>
              <a:latin typeface="Times New Roman" pitchFamily="18" charset="0"/>
            </a:endParaRPr>
          </a:p>
          <a:p>
            <a:pPr lvl="0"/>
            <a:r>
              <a:rPr lang="ru-RU" altLang="en-US" sz="1700" b="1" dirty="0" smtClean="0">
                <a:solidFill>
                  <a:srgbClr val="577293"/>
                </a:solidFill>
                <a:latin typeface="Times New Roman" pitchFamily="18" charset="0"/>
              </a:rPr>
              <a:t>22.11.2017 </a:t>
            </a:r>
            <a:r>
              <a:rPr lang="ru-RU" altLang="en-US" sz="1700" b="1" dirty="0">
                <a:solidFill>
                  <a:srgbClr val="577293"/>
                </a:solidFill>
                <a:latin typeface="Times New Roman" pitchFamily="18" charset="0"/>
              </a:rPr>
              <a:t>год</a:t>
            </a:r>
          </a:p>
          <a:p>
            <a:pPr lvl="0"/>
            <a:r>
              <a:rPr lang="ru-RU" altLang="en-US" sz="1700" b="1" dirty="0">
                <a:solidFill>
                  <a:srgbClr val="577293"/>
                </a:solidFill>
                <a:latin typeface="Times New Roman" pitchFamily="18" charset="0"/>
              </a:rPr>
              <a:t>Звание: -</a:t>
            </a:r>
          </a:p>
          <a:p>
            <a:pPr lvl="0"/>
            <a:endParaRPr lang="ru-RU" altLang="en-US" sz="1700" b="1" dirty="0">
              <a:solidFill>
                <a:srgbClr val="577293"/>
              </a:solidFill>
              <a:latin typeface="Times New Roman" pitchFamily="18" charset="0"/>
            </a:endParaRPr>
          </a:p>
          <a:p>
            <a:pPr lvl="0"/>
            <a:r>
              <a:rPr dirty="0"/>
              <a:t/>
            </a:r>
            <a:br>
              <a:rPr dirty="0"/>
            </a:br>
            <a:r>
              <a:rPr lang="en-US" altLang="en-US" sz="1700" b="1" dirty="0" err="1">
                <a:solidFill>
                  <a:srgbClr val="577293"/>
                </a:solidFill>
                <a:latin typeface="Times New Roman" pitchFamily="18" charset="0"/>
              </a:rPr>
              <a:t>Персональный</a:t>
            </a:r>
            <a:r>
              <a:rPr lang="en-US" altLang="en-US" sz="1700" b="1" dirty="0">
                <a:solidFill>
                  <a:srgbClr val="577293"/>
                </a:solidFill>
                <a:latin typeface="Times New Roman" pitchFamily="18" charset="0"/>
              </a:rPr>
              <a:t> </a:t>
            </a:r>
            <a:r>
              <a:rPr lang="en-US" altLang="en-US" sz="1700" b="1" dirty="0" err="1">
                <a:solidFill>
                  <a:srgbClr val="577293"/>
                </a:solidFill>
                <a:latin typeface="Times New Roman" pitchFamily="18" charset="0"/>
              </a:rPr>
              <a:t>сайт</a:t>
            </a:r>
            <a:r>
              <a:rPr lang="en-US" altLang="en-US" sz="1700" b="1" dirty="0" smtClean="0">
                <a:solidFill>
                  <a:srgbClr val="577293"/>
                </a:solidFill>
                <a:latin typeface="Times New Roman" pitchFamily="18" charset="0"/>
              </a:rPr>
              <a:t>:</a:t>
            </a:r>
            <a:r>
              <a:rPr lang="ru-RU" altLang="en-US" sz="1700" b="1" dirty="0" smtClean="0">
                <a:solidFill>
                  <a:srgbClr val="577293"/>
                </a:solidFill>
                <a:latin typeface="Times New Roman" pitchFamily="18" charset="0"/>
              </a:rPr>
              <a:t> </a:t>
            </a:r>
          </a:p>
          <a:p>
            <a:pPr lvl="0"/>
            <a:r>
              <a:rPr lang="en-US" altLang="en-US" sz="1400" b="1" dirty="0" smtClean="0">
                <a:solidFill>
                  <a:srgbClr val="577293"/>
                </a:solidFill>
                <a:latin typeface="Times New Roman" pitchFamily="18" charset="0"/>
              </a:rPr>
              <a:t>http</a:t>
            </a:r>
            <a:r>
              <a:rPr lang="en-US" altLang="en-US" sz="1400" b="1" dirty="0">
                <a:solidFill>
                  <a:srgbClr val="577293"/>
                </a:solidFill>
                <a:latin typeface="Times New Roman" pitchFamily="18" charset="0"/>
              </a:rPr>
              <a:t>://nsportal.ru/n-v-kiseleva</a:t>
            </a:r>
            <a:r>
              <a:rPr lang="la" altLang="en-US" sz="1400" b="1" dirty="0" smtClean="0">
                <a:solidFill>
                  <a:srgbClr val="577293"/>
                </a:solidFill>
                <a:latin typeface="Times New Roman" pitchFamily="18" charset="0"/>
              </a:rPr>
              <a:t> </a:t>
            </a:r>
            <a:r>
              <a:rPr sz="1400" dirty="0"/>
              <a:t/>
            </a:r>
            <a:br>
              <a:rPr sz="1400" dirty="0"/>
            </a:br>
            <a:endParaRPr lang="en-US" altLang="en-US" sz="1400" b="1" dirty="0">
              <a:solidFill>
                <a:srgbClr val="577293"/>
              </a:solidFill>
              <a:latin typeface="Times New Roman" pitchFamily="18" charset="0"/>
            </a:endParaRPr>
          </a:p>
        </p:txBody>
      </p:sp>
      <p:pic>
        <p:nvPicPr>
          <p:cNvPr id="1026" name="Picture 2" descr="C:\Users\kisel\Desktop\ат справки\яяяяя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9171" y="582623"/>
            <a:ext cx="4570364" cy="630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F:\_\ат справки\справочки уо\справка красн сельц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85728"/>
            <a:ext cx="4406249" cy="6059493"/>
          </a:xfrm>
          <a:prstGeom prst="rect">
            <a:avLst/>
          </a:prstGeom>
          <a:noFill/>
        </p:spPr>
      </p:pic>
      <p:pic>
        <p:nvPicPr>
          <p:cNvPr id="47107" name="Picture 3" descr="F:\_\ат справки\справочки уо\справка мастер-класс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9698" y="285728"/>
            <a:ext cx="4140020" cy="59880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AutoShape 2" descr="C:\Documents and Settings\Admin\%D0%A0%D0%B0%D0%B1%D0%BE%D1%87%D0%B8%D0%B9 %D1%81%D1%82%D0%BE%D0%BB\%D1%81%D0%BF%D1%80%D0%B0%D0%B2%D0%BA%D0%B8\%D0%A1%D0%BF%D1%80%D0%B0%D0%B2%D0%BA%D0%B00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8131" name="Picture 3" descr="C:\Documents and Settings\Admin\Рабочий стол\справки\Справка000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500042"/>
            <a:ext cx="4184603" cy="5916617"/>
          </a:xfrm>
          <a:prstGeom prst="rect">
            <a:avLst/>
          </a:prstGeom>
          <a:noFill/>
        </p:spPr>
      </p:pic>
      <p:pic>
        <p:nvPicPr>
          <p:cNvPr id="48132" name="Picture 4" descr="C:\Documents and Settings\Admin\Рабочий стол\справки\Справка000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4942" y="701214"/>
            <a:ext cx="3571900" cy="58583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Заголовок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/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600" b="1" i="0" u="none" baseline="0">
                <a:solidFill>
                  <a:srgbClr val="FF8D3E"/>
                </a:solidFill>
                <a:latin typeface="Verdana" pitchFamily="34" charset="0"/>
                <a:sym typeface="Arial" charset="0"/>
              </a:defRPr>
            </a:lvl1pPr>
          </a:lstStyle>
          <a:p>
            <a:pPr lvl="0" eaLnBrk="1" latinLnBrk="1" hangingPunct="1"/>
            <a:endParaRPr lang="ru-RU" altLang="en-US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48605" name="Содержимое 3"/>
          <p:cNvSpPr>
            <a:spLocks noGrp="1"/>
          </p:cNvSpPr>
          <p:nvPr>
            <p:ph sz="quarter" idx="13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vert="horz" lIns="182880" tIns="91440" rIns="91440" bIns="45720" anchor="t"/>
          <a:lstStyle>
            <a:lvl1pPr marL="265112" indent="-265112" algn="l" rtl="0" fontAlgn="base" latinLnBrk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28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1pPr>
            <a:lvl2pPr marL="547687" indent="-200025" algn="l" rtl="0" fontAlgn="base" latinLnBrk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itchFamily="34" charset="0"/>
              <a:buChar char="◦"/>
              <a:defRPr sz="24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2pPr>
            <a:lvl3pPr marL="785812" indent="-182562" algn="l" rtl="0" fontAlgn="base" latinLnBrk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itchFamily="18" charset="2"/>
              <a:buChar char=""/>
              <a:defRPr sz="22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3pPr>
            <a:lvl4pPr marL="1023937" indent="-182562" algn="l" rtl="0" fontAlgn="base" latinLnBrk="1">
              <a:lnSpc>
                <a:spcPct val="100000"/>
              </a:lnSpc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itchFamily="34" charset="0"/>
              <a:buChar char="◦"/>
              <a:defRPr sz="19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4pPr>
            <a:lvl5pPr marL="1279525" indent="-182563" algn="l" rtl="0" fontAlgn="base" latinLnBrk="1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defRPr sz="1800" b="0" i="0" u="none" baseline="0">
                <a:solidFill>
                  <a:schemeClr val="dk1"/>
                </a:solidFill>
                <a:latin typeface="Verdana" pitchFamily="34" charset="0"/>
                <a:sym typeface="Arial" charset="0"/>
              </a:defRPr>
            </a:lvl5pPr>
          </a:lstStyle>
          <a:p>
            <a:pPr lvl="0" eaLnBrk="1" latinLnBrk="1" hangingPunct="1"/>
            <a:endParaRPr lang="ru-RU" altLang="ru-RU"/>
          </a:p>
        </p:txBody>
      </p:sp>
      <p:pic>
        <p:nvPicPr>
          <p:cNvPr id="2097171" name="Picture 4"/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7384"/>
            <a:ext cx="9144000" cy="72764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Заголовок 1"/>
          <p:cNvSpPr>
            <a:spLocks noGrp="1"/>
          </p:cNvSpPr>
          <p:nvPr>
            <p:ph type="title"/>
          </p:nvPr>
        </p:nvSpPr>
        <p:spPr bwMode="auto">
          <a:xfrm>
            <a:off x="519112" y="431800"/>
            <a:ext cx="8229600" cy="76517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/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600" b="1" i="0" u="none" baseline="0">
                <a:solidFill>
                  <a:srgbClr val="FF8D3E"/>
                </a:solidFill>
                <a:latin typeface="Verdana" pitchFamily="34" charset="0"/>
                <a:sym typeface="Arial" charset="0"/>
              </a:defRPr>
            </a:lvl1pPr>
          </a:lstStyle>
          <a:p>
            <a:pPr lvl="0" algn="ctr" eaLnBrk="1" latinLnBrk="1" hangingPunct="1"/>
            <a:r>
              <a:rPr lang="ru-RU" altLang="ru-RU" sz="240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12. Экспертная деятельность</a:t>
            </a:r>
          </a:p>
        </p:txBody>
      </p:sp>
      <p:pic>
        <p:nvPicPr>
          <p:cNvPr id="6145" name="Picture 1" descr="F:\_\ат справки\справочки уо\муниц мониторинг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4546" y="1214422"/>
            <a:ext cx="4406249" cy="5643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549275"/>
            <a:ext cx="8229600" cy="86518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/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600" b="1" i="0" u="none" baseline="0">
                <a:solidFill>
                  <a:srgbClr val="FF8D3E"/>
                </a:solidFill>
                <a:latin typeface="Verdana" pitchFamily="34" charset="0"/>
                <a:sym typeface="Arial" charset="0"/>
              </a:defRPr>
            </a:lvl1pPr>
          </a:lstStyle>
          <a:p>
            <a:pPr lvl="0" algn="ctr" eaLnBrk="1" latinLnBrk="1" hangingPunct="1"/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13.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Общественно-педагогическая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активность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педагога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: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участие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в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работе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педагогических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сообществ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,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комиссиях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, в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жюри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конкурсов</a:t>
            </a:r>
            <a:endParaRPr lang="en-US" altLang="en-US" sz="2200" dirty="0">
              <a:solidFill>
                <a:srgbClr val="002060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pic>
        <p:nvPicPr>
          <p:cNvPr id="5121" name="Picture 1" descr="F:\_\ат справки\справочки уо\руков мо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643050"/>
            <a:ext cx="4146513" cy="4845047"/>
          </a:xfrm>
          <a:prstGeom prst="rect">
            <a:avLst/>
          </a:prstGeom>
          <a:noFill/>
        </p:spPr>
      </p:pic>
      <p:pic>
        <p:nvPicPr>
          <p:cNvPr id="5122" name="Picture 2" descr="F:\_\ат справки\справочки уо\рогов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190" y="1500174"/>
            <a:ext cx="3691869" cy="5077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F:\_\ат справки\справочки уо\справка сотрудническ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428604"/>
            <a:ext cx="4470772" cy="6148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98107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/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600" b="1" i="0" u="none" baseline="0">
                <a:solidFill>
                  <a:srgbClr val="FF8D3E"/>
                </a:solidFill>
                <a:latin typeface="Verdana" pitchFamily="34" charset="0"/>
                <a:sym typeface="Arial" charset="0"/>
              </a:defRPr>
            </a:lvl1pPr>
          </a:lstStyle>
          <a:p>
            <a:pPr lvl="0" algn="ctr" eaLnBrk="1" latinLnBrk="1" hangingPunct="1"/>
            <a:r>
              <a:rPr lang="en-US" altLang="en-US" sz="240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14. Участие педагога в профессиональных конкурсах</a:t>
            </a:r>
          </a:p>
        </p:txBody>
      </p:sp>
      <p:pic>
        <p:nvPicPr>
          <p:cNvPr id="4097" name="Picture 1" descr="F:\_\ат справки\справочки уо\новое в образовании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214422"/>
            <a:ext cx="4302355" cy="5487989"/>
          </a:xfrm>
          <a:prstGeom prst="rect">
            <a:avLst/>
          </a:prstGeom>
          <a:noFill/>
        </p:spPr>
      </p:pic>
      <p:pic>
        <p:nvPicPr>
          <p:cNvPr id="4098" name="Picture 2" descr="F:\_\ат справки\справочки уо\педагог-психолог победитель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142984"/>
            <a:ext cx="4314828" cy="55051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F:\_\ат справки\справочки уо\справка конкурса программ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357167"/>
            <a:ext cx="4042619" cy="6500834"/>
          </a:xfrm>
          <a:prstGeom prst="rect">
            <a:avLst/>
          </a:prstGeom>
          <a:noFill/>
        </p:spPr>
      </p:pic>
      <p:pic>
        <p:nvPicPr>
          <p:cNvPr id="3074" name="Picture 2" descr="F:\_\ат справки\справочки уо\справкапп2018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428604"/>
            <a:ext cx="4286280" cy="6429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F:\_\ат справки\справочки уо\справка п-п 2019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4198461" cy="6488121"/>
          </a:xfrm>
          <a:prstGeom prst="rect">
            <a:avLst/>
          </a:prstGeom>
          <a:noFill/>
        </p:spPr>
      </p:pic>
      <p:pic>
        <p:nvPicPr>
          <p:cNvPr id="50179" name="Picture 3" descr="F:\_\ат справки\справочки уо\справка нов в обр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2" y="285729"/>
            <a:ext cx="4510144" cy="657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357158" y="357166"/>
          <a:ext cx="3929090" cy="5929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8" name="Acrobat Document" r:id="rId3" imgW="8020050" imgH="5667375" progId="AcroExch.Document.11">
                  <p:embed/>
                </p:oleObj>
              </mc:Choice>
              <mc:Fallback>
                <p:oleObj name="Acrobat Document" r:id="rId3" imgW="8020050" imgH="5667375" progId="AcroExch.Document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357166"/>
                        <a:ext cx="3929090" cy="59293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3" name="Object 3"/>
          <p:cNvGraphicFramePr>
            <a:graphicFrameLocks noChangeAspect="1"/>
          </p:cNvGraphicFramePr>
          <p:nvPr/>
        </p:nvGraphicFramePr>
        <p:xfrm>
          <a:off x="4572000" y="428604"/>
          <a:ext cx="4143404" cy="5857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9" name="Acrobat Document" r:id="rId5" imgW="5667375" imgH="8020050" progId="AcroExch.Document.11">
                  <p:embed/>
                </p:oleObj>
              </mc:Choice>
              <mc:Fallback>
                <p:oleObj name="Acrobat Document" r:id="rId5" imgW="5667375" imgH="8020050" progId="AcroExch.Document.11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28604"/>
                        <a:ext cx="4143404" cy="58579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Заголовок 1"/>
          <p:cNvSpPr>
            <a:spLocks noGrp="1"/>
          </p:cNvSpPr>
          <p:nvPr>
            <p:ph type="title"/>
          </p:nvPr>
        </p:nvSpPr>
        <p:spPr bwMode="auto">
          <a:xfrm>
            <a:off x="539750" y="692150"/>
            <a:ext cx="8208962" cy="35290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>
            <a:normAutofit fontScale="90000"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600" b="1" i="0" u="none" baseline="0">
                <a:solidFill>
                  <a:srgbClr val="FF8D3E"/>
                </a:solidFill>
                <a:latin typeface="Verdana" pitchFamily="34" charset="0"/>
                <a:sym typeface="Arial" charset="0"/>
              </a:defRPr>
            </a:lvl1pPr>
          </a:lstStyle>
          <a:p>
            <a:pPr lvl="0" algn="ctr"/>
            <a:r>
              <a:rPr lang="ru-RU" alt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  <a:t>Публичное представление собственного инновационного </a:t>
            </a:r>
            <a:r>
              <a:rPr lang="ru-RU" alt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  <a:t/>
            </a:r>
            <a:br>
              <a:rPr lang="ru-RU" alt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</a:br>
            <a:r>
              <a:rPr lang="ru-RU" alt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  <a:t>педагогического </a:t>
            </a:r>
            <a:r>
              <a:rPr lang="ru-RU" alt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  <a:t>опыта</a:t>
            </a: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lang="ru-RU" alt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  <a:t>	</a:t>
            </a:r>
            <a:r>
              <a:rPr lang="ru-RU" alt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  <a:t>Материал по обобщению педагогического опыта </a:t>
            </a:r>
            <a:r>
              <a:rPr lang="ru-RU" alt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  <a:t/>
            </a:r>
            <a:br>
              <a:rPr lang="ru-RU" alt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</a:br>
            <a:r>
              <a:rPr lang="ru-RU" alt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  <a:t>по </a:t>
            </a:r>
            <a:r>
              <a:rPr lang="ru-RU" alt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  <a:t>теме </a:t>
            </a:r>
            <a:r>
              <a:rPr lang="ru-RU" alt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  <a:t>«Сохранение и укрепление психологического здоровья школьников в условиях формирования безопасной среды </a:t>
            </a:r>
            <a:r>
              <a:rPr lang="ru-RU" alt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  <a:t/>
            </a:r>
            <a:br>
              <a:rPr lang="ru-RU" alt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</a:br>
            <a:r>
              <a:rPr lang="ru-RU" alt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  <a:t>образовательного </a:t>
            </a:r>
            <a:r>
              <a:rPr lang="ru-RU" alt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  <a:t>учреждения» </a:t>
            </a:r>
            <a:r>
              <a:rPr lang="ru-RU" alt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  <a:t>размещен на сайте </a:t>
            </a:r>
            <a:r>
              <a:rPr lang="ru-RU" alt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  <a:t>МБОУ</a:t>
            </a:r>
            <a:br>
              <a:rPr lang="ru-RU" alt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</a:br>
            <a:r>
              <a:rPr lang="ru-RU" alt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  <a:t> « СОШ  №7» </a:t>
            </a:r>
            <a:r>
              <a:rPr lang="ru-RU" alt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  <a:t>Рузаевского муниципального района</a:t>
            </a:r>
            <a:r>
              <a:rPr lang="ru-RU" alt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  <a:t>:</a:t>
            </a:r>
            <a:br>
              <a:rPr lang="ru-RU" alt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</a:br>
            <a:r>
              <a:rPr lang="en-US" alt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</a:rPr>
              <a:t>http://www.schoolrm.ru/schools_ruz/sc7ruz/</a:t>
            </a:r>
            <a:r>
              <a:rPr dirty="0"/>
              <a:t/>
            </a:r>
            <a:br>
              <a:rPr dirty="0"/>
            </a:br>
            <a:endParaRPr lang="en-US" altLang="en-US" sz="2400" dirty="0">
              <a:solidFill>
                <a:srgbClr val="C00000"/>
              </a:solidFill>
              <a:latin typeface="Times New Roman" pitchFamily="18" charset="0"/>
              <a:ea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229600" cy="90805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/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600" b="1" i="0" u="none" baseline="0">
                <a:solidFill>
                  <a:srgbClr val="FF8D3E"/>
                </a:solidFill>
                <a:latin typeface="Verdana" pitchFamily="34" charset="0"/>
                <a:sym typeface="Arial" charset="0"/>
              </a:defRPr>
            </a:lvl1pPr>
          </a:lstStyle>
          <a:p>
            <a:pPr lvl="0" algn="ctr" eaLnBrk="1" latinLnBrk="1" hangingPunct="1"/>
            <a:r>
              <a:rPr lang="ru-RU" altLang="ru-RU" sz="240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15. Наставничество</a:t>
            </a:r>
          </a:p>
        </p:txBody>
      </p:sp>
      <p:pic>
        <p:nvPicPr>
          <p:cNvPr id="2049" name="Picture 1" descr="F:\_\ат справки\справочки уо\наставничество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0298" y="1142984"/>
            <a:ext cx="3886200" cy="53443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404812"/>
            <a:ext cx="8229600" cy="6477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/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600" b="1" i="0" u="none" baseline="0">
                <a:solidFill>
                  <a:srgbClr val="FF8D3E"/>
                </a:solidFill>
                <a:latin typeface="Verdana" pitchFamily="34" charset="0"/>
                <a:sym typeface="Arial" charset="0"/>
              </a:defRPr>
            </a:lvl1pPr>
          </a:lstStyle>
          <a:p>
            <a:pPr lvl="0" algn="ctr" eaLnBrk="1" latinLnBrk="1" hangingPunct="1"/>
            <a:r>
              <a:rPr lang="ru-RU" altLang="ru-RU" sz="240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16. Награды и поощрения</a:t>
            </a:r>
          </a:p>
        </p:txBody>
      </p:sp>
      <p:pic>
        <p:nvPicPr>
          <p:cNvPr id="1025" name="Picture 1" descr="F:\_\ат справки\справочки уо\грамота россия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898397" y="-469697"/>
            <a:ext cx="5333669" cy="87019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F:\_\ат справки\справочки уо\благодарн мгпи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714356"/>
            <a:ext cx="3929090" cy="5403301"/>
          </a:xfrm>
          <a:prstGeom prst="rect">
            <a:avLst/>
          </a:prstGeom>
          <a:noFill/>
        </p:spPr>
      </p:pic>
      <p:pic>
        <p:nvPicPr>
          <p:cNvPr id="52227" name="Picture 3" descr="F:\_\ат справки\справочки уо\благодарность за профориент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190" y="642918"/>
            <a:ext cx="3834829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F:\_\ат справки\справочки уо\благодарность чув серд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-721163" y="1435486"/>
            <a:ext cx="6215108" cy="4201343"/>
          </a:xfrm>
          <a:prstGeom prst="rect">
            <a:avLst/>
          </a:prstGeom>
          <a:noFill/>
        </p:spPr>
      </p:pic>
      <p:graphicFrame>
        <p:nvGraphicFramePr>
          <p:cNvPr id="53251" name="Object 3"/>
          <p:cNvGraphicFramePr>
            <a:graphicFrameLocks noChangeAspect="1"/>
          </p:cNvGraphicFramePr>
          <p:nvPr/>
        </p:nvGraphicFramePr>
        <p:xfrm>
          <a:off x="4786314" y="571480"/>
          <a:ext cx="4071966" cy="5929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4" name="Acrobat Document" r:id="rId4" imgW="5667375" imgH="8020050" progId="AcroExch.Document.11">
                  <p:embed/>
                </p:oleObj>
              </mc:Choice>
              <mc:Fallback>
                <p:oleObj name="Acrobat Document" r:id="rId4" imgW="5667375" imgH="8020050" progId="AcroExch.Document.11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6314" y="571480"/>
                        <a:ext cx="4071966" cy="59293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Заголовок 1"/>
          <p:cNvSpPr>
            <a:spLocks noGrp="1"/>
          </p:cNvSpPr>
          <p:nvPr>
            <p:ph type="title"/>
          </p:nvPr>
        </p:nvSpPr>
        <p:spPr bwMode="auto">
          <a:xfrm>
            <a:off x="323528" y="692696"/>
            <a:ext cx="4464496" cy="122418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/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600" b="1" i="0" u="none" baseline="0">
                <a:solidFill>
                  <a:srgbClr val="FF8D3E"/>
                </a:solidFill>
                <a:latin typeface="Verdana" pitchFamily="34" charset="0"/>
                <a:sym typeface="Arial" charset="0"/>
              </a:defRPr>
            </a:lvl1pPr>
          </a:lstStyle>
          <a:p>
            <a:pPr lvl="0" algn="ctr" eaLnBrk="1" latinLnBrk="1" hangingPunct="1"/>
            <a:r>
              <a:rPr lang="en-US" altLang="ru-RU" sz="2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1. </a:t>
            </a:r>
            <a:r>
              <a:rPr lang="ru-RU" altLang="ru-RU" sz="2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Качество реализации 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          коррекционно-развивающих </a:t>
            </a:r>
            <a:r>
              <a:rPr lang="ru-RU" altLang="ru-RU" sz="2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и развивающих программ</a:t>
            </a:r>
          </a:p>
        </p:txBody>
      </p:sp>
      <p:pic>
        <p:nvPicPr>
          <p:cNvPr id="2097156" name="Picture 4" descr="D:\2022-02-11\Корр.-развив.JPG"/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 flipV="1">
            <a:off x="11772799" y="5589239"/>
            <a:ext cx="45719" cy="216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4600" y="116632"/>
            <a:ext cx="4679400" cy="6617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Заголовок 1"/>
          <p:cNvSpPr>
            <a:spLocks noGrp="1"/>
          </p:cNvSpPr>
          <p:nvPr>
            <p:ph type="title"/>
          </p:nvPr>
        </p:nvSpPr>
        <p:spPr bwMode="auto">
          <a:xfrm>
            <a:off x="467545" y="620688"/>
            <a:ext cx="4032447" cy="252028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>
            <a:normAutofit fontScale="90000"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600" b="1" i="0" u="none" baseline="0">
                <a:solidFill>
                  <a:srgbClr val="FF8D3E"/>
                </a:solidFill>
                <a:latin typeface="Verdana" pitchFamily="34" charset="0"/>
                <a:sym typeface="Arial" charset="0"/>
              </a:defRPr>
            </a:lvl1pPr>
          </a:lstStyle>
          <a:p>
            <a:pPr lvl="0" algn="ctr" eaLnBrk="1" latinLnBrk="1" hangingPunct="1"/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2.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Качество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организации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</a:t>
            </a:r>
            <a:r>
              <a:rPr lang="en-US" altLang="en-US" sz="2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в </a:t>
            </a:r>
            <a:r>
              <a:rPr lang="ru-RU" altLang="en-US" sz="2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    </a:t>
            </a:r>
            <a:r>
              <a:rPr lang="en-US" altLang="en-US" sz="22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соответствии</a:t>
            </a:r>
            <a:r>
              <a:rPr lang="en-US" altLang="en-US" sz="2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с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направлениями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(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психодиагностика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,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психокоррекция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,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реабилитация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,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психопрофилактика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,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психоконсультирование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и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психопросвещение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)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7942" y="1"/>
            <a:ext cx="4221111" cy="6824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Заголовок 1"/>
          <p:cNvSpPr>
            <a:spLocks noGrp="1"/>
          </p:cNvSpPr>
          <p:nvPr>
            <p:ph type="title"/>
          </p:nvPr>
        </p:nvSpPr>
        <p:spPr bwMode="auto">
          <a:xfrm>
            <a:off x="539750" y="333375"/>
            <a:ext cx="3527425" cy="13684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/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600" b="1" i="0" u="none" baseline="0">
                <a:solidFill>
                  <a:srgbClr val="FF8D3E"/>
                </a:solidFill>
                <a:latin typeface="Verdana" pitchFamily="34" charset="0"/>
                <a:sym typeface="Arial" charset="0"/>
              </a:defRPr>
            </a:lvl1pPr>
          </a:lstStyle>
          <a:p>
            <a:pPr lvl="0" algn="ctr" eaLnBrk="1" latinLnBrk="1" hangingPunct="1"/>
            <a:r>
              <a:rPr lang="ru-RU" altLang="ru-RU" sz="2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3. Взаимодействие с 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    родителями</a:t>
            </a:r>
            <a:endParaRPr lang="ru-RU" altLang="ru-RU" sz="2400" dirty="0">
              <a:solidFill>
                <a:srgbClr val="002060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9841" y="116632"/>
            <a:ext cx="4444159" cy="6713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765175"/>
            <a:ext cx="3178175" cy="79216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>
            <a:normAutofit fontScale="90000"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600" b="1" i="0" u="none" baseline="0">
                <a:solidFill>
                  <a:srgbClr val="FF8D3E"/>
                </a:solidFill>
                <a:latin typeface="Verdana" pitchFamily="34" charset="0"/>
                <a:sym typeface="Arial" charset="0"/>
              </a:defRPr>
            </a:lvl1pPr>
          </a:lstStyle>
          <a:p>
            <a:pPr lvl="0" algn="ctr" eaLnBrk="1" latinLnBrk="1" hangingPunct="1"/>
            <a:r>
              <a:rPr lang="en-US" altLang="en-US" sz="2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4. </a:t>
            </a:r>
            <a:r>
              <a:rPr lang="en-US" altLang="en-US" sz="24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Взаимодействие</a:t>
            </a:r>
            <a:r>
              <a:rPr lang="en-US" altLang="en-US" sz="2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с </a:t>
            </a:r>
            <a:r>
              <a:rPr lang="ru-RU" altLang="en-US" sz="2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   </a:t>
            </a:r>
            <a:r>
              <a:rPr lang="en-US" altLang="en-US" sz="24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педагогами</a:t>
            </a:r>
            <a:endParaRPr lang="en-US" altLang="en-US" sz="2400" dirty="0">
              <a:solidFill>
                <a:srgbClr val="002060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692696"/>
            <a:ext cx="4194398" cy="5931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908050"/>
            <a:ext cx="3538537" cy="7207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>
            <a:normAutofit fontScale="90000"/>
          </a:bodyPr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600" b="1" i="0" u="none" baseline="0">
                <a:solidFill>
                  <a:srgbClr val="FF8D3E"/>
                </a:solidFill>
                <a:latin typeface="Verdana" pitchFamily="34" charset="0"/>
                <a:sym typeface="Arial" charset="0"/>
              </a:defRPr>
            </a:lvl1pPr>
          </a:lstStyle>
          <a:p>
            <a:pPr lvl="0" algn="ctr" eaLnBrk="1" latinLnBrk="1" hangingPunct="1"/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5.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Взаимодействие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с </a:t>
            </a:r>
            <a:r>
              <a:rPr lang="ru-RU" altLang="en-US" sz="2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     </a:t>
            </a:r>
            <a:br>
              <a:rPr lang="ru-RU" altLang="en-US" sz="2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</a:br>
            <a:r>
              <a:rPr lang="ru-RU" altLang="en-US" sz="2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   </a:t>
            </a:r>
            <a:r>
              <a:rPr lang="en-US" altLang="en-US" sz="22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обучающимися</a:t>
            </a:r>
            <a:endParaRPr lang="en-US" altLang="en-US" sz="2200" dirty="0">
              <a:solidFill>
                <a:srgbClr val="002060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pic>
        <p:nvPicPr>
          <p:cNvPr id="2097160" name="Picture 4" descr="D:\2022-02-11\Работа с обучающ.JPG"/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0764685" y="5759546"/>
            <a:ext cx="45719" cy="45719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476672"/>
            <a:ext cx="4932040" cy="6381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6" name="Заголовок 1"/>
          <p:cNvSpPr>
            <a:spLocks noGrp="1"/>
          </p:cNvSpPr>
          <p:nvPr>
            <p:ph type="title"/>
          </p:nvPr>
        </p:nvSpPr>
        <p:spPr bwMode="auto">
          <a:xfrm>
            <a:off x="2185986" y="620712"/>
            <a:ext cx="5410349" cy="98107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b"/>
          <a:lstStyle>
            <a:lvl1pPr marL="0" indent="0" algn="l" rtl="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600" b="1" i="0" u="none" baseline="0">
                <a:solidFill>
                  <a:srgbClr val="FF8D3E"/>
                </a:solidFill>
                <a:latin typeface="Verdana" pitchFamily="34" charset="0"/>
                <a:sym typeface="Arial" charset="0"/>
              </a:defRPr>
            </a:lvl1pPr>
          </a:lstStyle>
          <a:p>
            <a:pPr lvl="0" algn="ctr" eaLnBrk="1" latinLnBrk="1" hangingPunct="1"/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6.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Результаты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участие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в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инновационной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</a:t>
            </a:r>
            <a:r>
              <a:rPr lang="ru-RU" altLang="en-US" sz="2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  </a:t>
            </a:r>
            <a:r>
              <a:rPr lang="en-US" altLang="en-US" sz="2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(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экспериментальной</a:t>
            </a:r>
            <a:r>
              <a:rPr lang="en-US" altLang="en-US" sz="22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) </a:t>
            </a:r>
            <a:r>
              <a:rPr lang="en-US" altLang="en-US" sz="22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</a:rPr>
              <a:t>деятельности</a:t>
            </a:r>
            <a:endParaRPr lang="en-US" altLang="en-US" sz="2200" dirty="0">
              <a:solidFill>
                <a:srgbClr val="002060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000240"/>
            <a:ext cx="3071834" cy="4429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3286116" y="2143116"/>
          <a:ext cx="2871787" cy="4286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1" name="Acrobat Document" r:id="rId4" imgW="5667375" imgH="8020050" progId="AcroExch.Document.11">
                  <p:embed/>
                </p:oleObj>
              </mc:Choice>
              <mc:Fallback>
                <p:oleObj name="Acrobat Document" r:id="rId4" imgW="5667375" imgH="8020050" progId="AcroExch.Document.11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16" y="2143116"/>
                        <a:ext cx="2871787" cy="4286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357950" y="2214554"/>
          <a:ext cx="2600156" cy="4143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2" name="Acrobat Document" r:id="rId6" imgW="5667375" imgH="8020050" progId="AcroExch.Document.11">
                  <p:embed/>
                </p:oleObj>
              </mc:Choice>
              <mc:Fallback>
                <p:oleObj name="Acrobat Document" r:id="rId6" imgW="5667375" imgH="8020050" progId="AcroExch.Document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7950" y="2214554"/>
                        <a:ext cx="2600156" cy="41434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491</TotalTime>
  <Words>145</Words>
  <Application>Microsoft Office PowerPoint</Application>
  <PresentationFormat>Экран (4:3)</PresentationFormat>
  <Paragraphs>41</Paragraphs>
  <Slides>33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Воздушный поток</vt:lpstr>
      <vt:lpstr>Acrobat Document</vt:lpstr>
      <vt:lpstr>Министерство образования республики Мордовия</vt:lpstr>
      <vt:lpstr>                                       </vt:lpstr>
      <vt:lpstr>Публичное представление собственного инновационного  педагогического опыта   Материал по обобщению педагогического опыта  по теме «Сохранение и укрепление психологического здоровья школьников в условиях формирования безопасной среды  образовательного учреждения» размещен на сайте МБОУ  « СОШ  №7» Рузаевского муниципального района: http://www.schoolrm.ru/schools_ruz/sc7ruz/ </vt:lpstr>
      <vt:lpstr>1. Качество реализации            коррекционно-развивающих и развивающих программ</vt:lpstr>
      <vt:lpstr>       2. Качество организации в      соответствии с направлениями (психодиагностика, психокоррекция, реабилитация, психопрофилактика, психоконсультирование и психопросвещение)</vt:lpstr>
      <vt:lpstr>3. Взаимодействие с      родителями</vt:lpstr>
      <vt:lpstr>4. Взаимодействие с     педагогами</vt:lpstr>
      <vt:lpstr>5. Взаимодействие с            обучающимися</vt:lpstr>
      <vt:lpstr>6. Результаты участие в инновационной   (экспериментальной) деятельности</vt:lpstr>
      <vt:lpstr>7. Позитивные результаты внеурочной деятельности: -олимпиады;  конкурсы; конференции; выставки; турниры; соревнования</vt:lpstr>
      <vt:lpstr>Презентация PowerPoint</vt:lpstr>
      <vt:lpstr>8. Наличие публикаций</vt:lpstr>
      <vt:lpstr>Презентация PowerPoint</vt:lpstr>
      <vt:lpstr>9. Наличие авторских программ, методических пособий, методических рекомендаций </vt:lpstr>
      <vt:lpstr>10. Выступление на заседаниях, методических советах, научно-практических-конференциях, педагогических чтениях, семинарах, секциях, форумах, радиопередачах (очно)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12. Экспертная деятельность</vt:lpstr>
      <vt:lpstr>13. Общественно-педагогическая активность педагога: участие в работе педагогических сообществ, комиссиях, в жюри конкурсов</vt:lpstr>
      <vt:lpstr>Презентация PowerPoint</vt:lpstr>
      <vt:lpstr>14. Участие педагога в профессиональных конкурсах</vt:lpstr>
      <vt:lpstr>Презентация PowerPoint</vt:lpstr>
      <vt:lpstr>Презентация PowerPoint</vt:lpstr>
      <vt:lpstr>Презентация PowerPoint</vt:lpstr>
      <vt:lpstr>15. Наставничество</vt:lpstr>
      <vt:lpstr>16. Награды и поощрения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республики Мордовия</dc:title>
  <dc:creator>Oksandrik</dc:creator>
  <cp:lastModifiedBy>kiseleva_natasha1@mail.ru</cp:lastModifiedBy>
  <cp:revision>44</cp:revision>
  <dcterms:created xsi:type="dcterms:W3CDTF">2019-08-02T03:02:39Z</dcterms:created>
  <dcterms:modified xsi:type="dcterms:W3CDTF">2022-09-27T14:49:29Z</dcterms:modified>
</cp:coreProperties>
</file>